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3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5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notesSlides/notesSlide6.xml" ContentType="application/vnd.openxmlformats-officedocument.presentationml.notesSlid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7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notesSlides/notesSlide8.xml" ContentType="application/vnd.openxmlformats-officedocument.presentationml.notesSlide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9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10.xml" ContentType="application/vnd.openxmlformats-officedocument.presentationml.notesSlide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notesSlides/notesSlide11.xml" ContentType="application/vnd.openxmlformats-officedocument.presentationml.notesSlide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notesSlides/notesSlide12.xml" ContentType="application/vnd.openxmlformats-officedocument.presentationml.notesSlide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notesSlides/notesSlide13.xml" ContentType="application/vnd.openxmlformats-officedocument.presentationml.notesSlide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notesSlides/notesSlide14.xml" ContentType="application/vnd.openxmlformats-officedocument.presentationml.notesSlide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notesSlides/notesSlide15.xml" ContentType="application/vnd.openxmlformats-officedocument.presentationml.notesSlide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notesSlides/notesSlide16.xml" ContentType="application/vnd.openxmlformats-officedocument.presentationml.notesSlide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5"/>
  </p:notesMasterIdLst>
  <p:sldIdLst>
    <p:sldId id="256" r:id="rId6"/>
    <p:sldId id="257" r:id="rId7"/>
    <p:sldId id="258" r:id="rId8"/>
    <p:sldId id="265" r:id="rId9"/>
    <p:sldId id="263" r:id="rId10"/>
    <p:sldId id="266" r:id="rId11"/>
    <p:sldId id="267" r:id="rId12"/>
    <p:sldId id="278" r:id="rId13"/>
    <p:sldId id="268" r:id="rId14"/>
    <p:sldId id="269" r:id="rId15"/>
    <p:sldId id="270" r:id="rId16"/>
    <p:sldId id="259" r:id="rId17"/>
    <p:sldId id="277" r:id="rId18"/>
    <p:sldId id="274" r:id="rId19"/>
    <p:sldId id="273" r:id="rId20"/>
    <p:sldId id="275" r:id="rId21"/>
    <p:sldId id="272" r:id="rId22"/>
    <p:sldId id="271" r:id="rId23"/>
    <p:sldId id="276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B91ECCA-8E40-C3B0-3D91-A8A9BCD06D1D}" name="Goodlet, Lisa (BAC/LAC)" initials="LG" userId="S::lisa.goodlet@bac-lac.gc.ca::fa124e07-2610-469e-9e66-329e67a376df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 Colangelo" initials="DC" lastIdx="3" clrIdx="0">
    <p:extLst>
      <p:ext uri="{19B8F6BF-5375-455C-9EA6-DF929625EA0E}">
        <p15:presenceInfo xmlns:p15="http://schemas.microsoft.com/office/powerpoint/2012/main" userId="S-1-5-21-2425304196-658290077-3312937313-2824" providerId="AD"/>
      </p:ext>
    </p:extLst>
  </p:cmAuthor>
  <p:cmAuthor id="2" name="Bernard, Martine Constance" initials="BMC" lastIdx="1" clrIdx="1">
    <p:extLst>
      <p:ext uri="{19B8F6BF-5375-455C-9EA6-DF929625EA0E}">
        <p15:presenceInfo xmlns:p15="http://schemas.microsoft.com/office/powerpoint/2012/main" userId="S-1-5-21-364916464-497355852-10498456-5006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94" autoAdjust="0"/>
    <p:restoredTop sz="74738" autoAdjust="0"/>
  </p:normalViewPr>
  <p:slideViewPr>
    <p:cSldViewPr snapToGrid="0">
      <p:cViewPr varScale="1">
        <p:scale>
          <a:sx n="51" d="100"/>
          <a:sy n="51" d="100"/>
        </p:scale>
        <p:origin x="10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microsoft.com/office/2018/10/relationships/authors" Target="author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F97E77-4789-4F24-9DFB-8D83FB71648C}" type="datetimeFigureOut">
              <a:rPr lang="en-CA" smtClean="0"/>
              <a:t>2024-03-27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75372-AD53-41F2-9D68-257F7BD8342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88715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Staff</a:t>
            </a:r>
            <a:r>
              <a:rPr lang="en-US" dirty="0"/>
              <a:t>:</a:t>
            </a:r>
            <a:r>
              <a:rPr lang="en-US" baseline="0" dirty="0"/>
              <a:t> </a:t>
            </a:r>
          </a:p>
          <a:p>
            <a:endParaRPr lang="en-US" baseline="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/>
              <a:t>Click on the </a:t>
            </a:r>
            <a:r>
              <a:rPr lang="en-US" b="1" baseline="0" dirty="0"/>
              <a:t>Slide Show </a:t>
            </a:r>
            <a:r>
              <a:rPr lang="en-US" baseline="0" dirty="0"/>
              <a:t>tab and click </a:t>
            </a:r>
            <a:r>
              <a:rPr lang="en-US" b="1" baseline="0" dirty="0"/>
              <a:t>From Beginning.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="0" baseline="0" dirty="0"/>
              <a:t>You may want to ask students to have a pencil and paper available for the riddles</a:t>
            </a:r>
            <a:endParaRPr lang="en-CA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75372-AD53-41F2-9D68-257F7BD8342A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60748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75372-AD53-41F2-9D68-257F7BD8342A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27543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75372-AD53-41F2-9D68-257F7BD8342A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356325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75372-AD53-41F2-9D68-257F7BD8342A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05250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75372-AD53-41F2-9D68-257F7BD8342A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42554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75372-AD53-41F2-9D68-257F7BD8342A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384766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75372-AD53-41F2-9D68-257F7BD8342A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84234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75372-AD53-41F2-9D68-257F7BD8342A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7227593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75372-AD53-41F2-9D68-257F7BD8342A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1349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75372-AD53-41F2-9D68-257F7BD8342A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88550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75372-AD53-41F2-9D68-257F7BD8342A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16469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75372-AD53-41F2-9D68-257F7BD8342A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48573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75372-AD53-41F2-9D68-257F7BD8342A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6233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75372-AD53-41F2-9D68-257F7BD8342A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52025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75372-AD53-41F2-9D68-257F7BD8342A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96523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75372-AD53-41F2-9D68-257F7BD8342A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140175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D75372-AD53-41F2-9D68-257F7BD8342A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5578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73000-70A1-4248-B68D-4DBEBC2B4135}" type="datetimeFigureOut">
              <a:rPr lang="en-CA" smtClean="0"/>
              <a:t>2024-03-27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A6C6D-C143-47B6-B2A9-603240480F6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42352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73000-70A1-4248-B68D-4DBEBC2B4135}" type="datetimeFigureOut">
              <a:rPr lang="en-CA" smtClean="0"/>
              <a:t>2024-03-27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A6C6D-C143-47B6-B2A9-603240480F6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55792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73000-70A1-4248-B68D-4DBEBC2B4135}" type="datetimeFigureOut">
              <a:rPr lang="en-CA" smtClean="0"/>
              <a:t>2024-03-27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A6C6D-C143-47B6-B2A9-603240480F6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6463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73000-70A1-4248-B68D-4DBEBC2B4135}" type="datetimeFigureOut">
              <a:rPr lang="en-CA" smtClean="0"/>
              <a:t>2024-03-27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A6C6D-C143-47B6-B2A9-603240480F6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0152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73000-70A1-4248-B68D-4DBEBC2B4135}" type="datetimeFigureOut">
              <a:rPr lang="en-CA" smtClean="0"/>
              <a:t>2024-03-27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A6C6D-C143-47B6-B2A9-603240480F6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42740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73000-70A1-4248-B68D-4DBEBC2B4135}" type="datetimeFigureOut">
              <a:rPr lang="en-CA" smtClean="0"/>
              <a:t>2024-03-27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A6C6D-C143-47B6-B2A9-603240480F6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27867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73000-70A1-4248-B68D-4DBEBC2B4135}" type="datetimeFigureOut">
              <a:rPr lang="en-CA" smtClean="0"/>
              <a:t>2024-03-27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A6C6D-C143-47B6-B2A9-603240480F6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56427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73000-70A1-4248-B68D-4DBEBC2B4135}" type="datetimeFigureOut">
              <a:rPr lang="en-CA" smtClean="0"/>
              <a:t>2024-03-27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A6C6D-C143-47B6-B2A9-603240480F6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58063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73000-70A1-4248-B68D-4DBEBC2B4135}" type="datetimeFigureOut">
              <a:rPr lang="en-CA" smtClean="0"/>
              <a:t>2024-03-27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A6C6D-C143-47B6-B2A9-603240480F6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32773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73000-70A1-4248-B68D-4DBEBC2B4135}" type="datetimeFigureOut">
              <a:rPr lang="en-CA" smtClean="0"/>
              <a:t>2024-03-27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A6C6D-C143-47B6-B2A9-603240480F6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2915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73000-70A1-4248-B68D-4DBEBC2B4135}" type="datetimeFigureOut">
              <a:rPr lang="en-CA" smtClean="0"/>
              <a:t>2024-03-27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A6C6D-C143-47B6-B2A9-603240480F6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67467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73000-70A1-4248-B68D-4DBEBC2B4135}" type="datetimeFigureOut">
              <a:rPr lang="en-CA" smtClean="0"/>
              <a:t>2024-03-27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A6C6D-C143-47B6-B2A9-603240480F6A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27513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1.jpe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tags" Target="../tags/tag45.xml"/><Relationship Id="rId7" Type="http://schemas.openxmlformats.org/officeDocument/2006/relationships/notesSlide" Target="../notesSlides/notesSlide10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tags" Target="../tags/tag50.xml"/><Relationship Id="rId7" Type="http://schemas.openxmlformats.org/officeDocument/2006/relationships/image" Target="../media/image8.gif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notesSlide" Target="../notesSlides/notesSlide11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tags" Target="../tags/tag59.xml"/><Relationship Id="rId13" Type="http://schemas.openxmlformats.org/officeDocument/2006/relationships/tags" Target="../tags/tag64.xml"/><Relationship Id="rId18" Type="http://schemas.openxmlformats.org/officeDocument/2006/relationships/slide" Target="slide14.xml"/><Relationship Id="rId3" Type="http://schemas.openxmlformats.org/officeDocument/2006/relationships/tags" Target="../tags/tag54.xml"/><Relationship Id="rId7" Type="http://schemas.openxmlformats.org/officeDocument/2006/relationships/tags" Target="../tags/tag58.xml"/><Relationship Id="rId12" Type="http://schemas.openxmlformats.org/officeDocument/2006/relationships/tags" Target="../tags/tag63.xml"/><Relationship Id="rId17" Type="http://schemas.openxmlformats.org/officeDocument/2006/relationships/notesSlide" Target="../notesSlides/notesSlide12.xml"/><Relationship Id="rId2" Type="http://schemas.openxmlformats.org/officeDocument/2006/relationships/tags" Target="../tags/tag53.xml"/><Relationship Id="rId16" Type="http://schemas.openxmlformats.org/officeDocument/2006/relationships/slideLayout" Target="../slideLayouts/slideLayout2.xml"/><Relationship Id="rId20" Type="http://schemas.openxmlformats.org/officeDocument/2006/relationships/image" Target="../media/image9.jpeg"/><Relationship Id="rId1" Type="http://schemas.openxmlformats.org/officeDocument/2006/relationships/tags" Target="../tags/tag52.xml"/><Relationship Id="rId6" Type="http://schemas.openxmlformats.org/officeDocument/2006/relationships/tags" Target="../tags/tag57.xml"/><Relationship Id="rId11" Type="http://schemas.openxmlformats.org/officeDocument/2006/relationships/tags" Target="../tags/tag62.xml"/><Relationship Id="rId5" Type="http://schemas.openxmlformats.org/officeDocument/2006/relationships/tags" Target="../tags/tag56.xml"/><Relationship Id="rId15" Type="http://schemas.openxmlformats.org/officeDocument/2006/relationships/tags" Target="../tags/tag66.xml"/><Relationship Id="rId10" Type="http://schemas.openxmlformats.org/officeDocument/2006/relationships/tags" Target="../tags/tag61.xml"/><Relationship Id="rId19" Type="http://schemas.openxmlformats.org/officeDocument/2006/relationships/slide" Target="slide13.xml"/><Relationship Id="rId4" Type="http://schemas.openxmlformats.org/officeDocument/2006/relationships/tags" Target="../tags/tag55.xml"/><Relationship Id="rId9" Type="http://schemas.openxmlformats.org/officeDocument/2006/relationships/tags" Target="../tags/tag60.xml"/><Relationship Id="rId14" Type="http://schemas.openxmlformats.org/officeDocument/2006/relationships/tags" Target="../tags/tag6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tags" Target="../tags/tag67.xml"/><Relationship Id="rId6" Type="http://schemas.openxmlformats.org/officeDocument/2006/relationships/slide" Target="slide12.xml"/><Relationship Id="rId5" Type="http://schemas.openxmlformats.org/officeDocument/2006/relationships/image" Target="../media/image10.jpeg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3" Type="http://schemas.openxmlformats.org/officeDocument/2006/relationships/tags" Target="../tags/tag72.xml"/><Relationship Id="rId7" Type="http://schemas.openxmlformats.org/officeDocument/2006/relationships/image" Target="../media/image8.gif"/><Relationship Id="rId2" Type="http://schemas.openxmlformats.org/officeDocument/2006/relationships/tags" Target="../tags/tag71.xml"/><Relationship Id="rId1" Type="http://schemas.openxmlformats.org/officeDocument/2006/relationships/tags" Target="../tags/tag70.xml"/><Relationship Id="rId6" Type="http://schemas.openxmlformats.org/officeDocument/2006/relationships/notesSlide" Target="../notesSlides/notesSlide1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7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tags" Target="../tags/tag81.xml"/><Relationship Id="rId13" Type="http://schemas.openxmlformats.org/officeDocument/2006/relationships/notesSlide" Target="../notesSlides/notesSlide14.xml"/><Relationship Id="rId3" Type="http://schemas.openxmlformats.org/officeDocument/2006/relationships/tags" Target="../tags/tag76.xml"/><Relationship Id="rId7" Type="http://schemas.openxmlformats.org/officeDocument/2006/relationships/tags" Target="../tags/tag80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75.xml"/><Relationship Id="rId1" Type="http://schemas.openxmlformats.org/officeDocument/2006/relationships/tags" Target="../tags/tag74.xml"/><Relationship Id="rId6" Type="http://schemas.openxmlformats.org/officeDocument/2006/relationships/tags" Target="../tags/tag79.xml"/><Relationship Id="rId11" Type="http://schemas.openxmlformats.org/officeDocument/2006/relationships/tags" Target="../tags/tag84.xml"/><Relationship Id="rId5" Type="http://schemas.openxmlformats.org/officeDocument/2006/relationships/tags" Target="../tags/tag78.xml"/><Relationship Id="rId10" Type="http://schemas.openxmlformats.org/officeDocument/2006/relationships/tags" Target="../tags/tag83.xml"/><Relationship Id="rId4" Type="http://schemas.openxmlformats.org/officeDocument/2006/relationships/tags" Target="../tags/tag77.xml"/><Relationship Id="rId9" Type="http://schemas.openxmlformats.org/officeDocument/2006/relationships/tags" Target="../tags/tag82.xml"/><Relationship Id="rId1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3" Type="http://schemas.openxmlformats.org/officeDocument/2006/relationships/tags" Target="../tags/tag87.xml"/><Relationship Id="rId7" Type="http://schemas.openxmlformats.org/officeDocument/2006/relationships/image" Target="../media/image8.gif"/><Relationship Id="rId2" Type="http://schemas.openxmlformats.org/officeDocument/2006/relationships/tags" Target="../tags/tag86.xml"/><Relationship Id="rId1" Type="http://schemas.openxmlformats.org/officeDocument/2006/relationships/tags" Target="../tags/tag85.xml"/><Relationship Id="rId6" Type="http://schemas.openxmlformats.org/officeDocument/2006/relationships/notesSlide" Target="../notesSlides/notesSlide15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88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96.xml"/><Relationship Id="rId13" Type="http://schemas.openxmlformats.org/officeDocument/2006/relationships/image" Target="../media/image11.jpeg"/><Relationship Id="rId3" Type="http://schemas.openxmlformats.org/officeDocument/2006/relationships/tags" Target="../tags/tag91.xml"/><Relationship Id="rId7" Type="http://schemas.openxmlformats.org/officeDocument/2006/relationships/tags" Target="../tags/tag95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90.xml"/><Relationship Id="rId1" Type="http://schemas.openxmlformats.org/officeDocument/2006/relationships/tags" Target="../tags/tag89.xml"/><Relationship Id="rId6" Type="http://schemas.openxmlformats.org/officeDocument/2006/relationships/tags" Target="../tags/tag94.xml"/><Relationship Id="rId11" Type="http://schemas.openxmlformats.org/officeDocument/2006/relationships/tags" Target="../tags/tag99.xml"/><Relationship Id="rId5" Type="http://schemas.openxmlformats.org/officeDocument/2006/relationships/tags" Target="../tags/tag93.xml"/><Relationship Id="rId10" Type="http://schemas.openxmlformats.org/officeDocument/2006/relationships/tags" Target="../tags/tag98.xml"/><Relationship Id="rId4" Type="http://schemas.openxmlformats.org/officeDocument/2006/relationships/tags" Target="../tags/tag92.xml"/><Relationship Id="rId9" Type="http://schemas.openxmlformats.org/officeDocument/2006/relationships/tags" Target="../tags/tag97.xml"/><Relationship Id="rId14" Type="http://schemas.openxmlformats.org/officeDocument/2006/relationships/slide" Target="slide18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13" Type="http://schemas.openxmlformats.org/officeDocument/2006/relationships/notesSlide" Target="../notesSlides/notesSlide16.xml"/><Relationship Id="rId3" Type="http://schemas.openxmlformats.org/officeDocument/2006/relationships/tags" Target="../tags/tag102.xml"/><Relationship Id="rId7" Type="http://schemas.openxmlformats.org/officeDocument/2006/relationships/tags" Target="../tags/tag106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101.xml"/><Relationship Id="rId16" Type="http://schemas.openxmlformats.org/officeDocument/2006/relationships/slide" Target="slide19.xml"/><Relationship Id="rId1" Type="http://schemas.openxmlformats.org/officeDocument/2006/relationships/tags" Target="../tags/tag100.xml"/><Relationship Id="rId6" Type="http://schemas.openxmlformats.org/officeDocument/2006/relationships/tags" Target="../tags/tag105.xml"/><Relationship Id="rId11" Type="http://schemas.openxmlformats.org/officeDocument/2006/relationships/tags" Target="../tags/tag110.xml"/><Relationship Id="rId5" Type="http://schemas.openxmlformats.org/officeDocument/2006/relationships/tags" Target="../tags/tag104.xml"/><Relationship Id="rId15" Type="http://schemas.openxmlformats.org/officeDocument/2006/relationships/image" Target="../media/image12.png"/><Relationship Id="rId10" Type="http://schemas.openxmlformats.org/officeDocument/2006/relationships/tags" Target="../tags/tag109.xml"/><Relationship Id="rId4" Type="http://schemas.openxmlformats.org/officeDocument/2006/relationships/tags" Target="../tags/tag103.xml"/><Relationship Id="rId9" Type="http://schemas.openxmlformats.org/officeDocument/2006/relationships/tags" Target="../tags/tag108.xml"/><Relationship Id="rId14" Type="http://schemas.openxmlformats.org/officeDocument/2006/relationships/image" Target="../media/image8.gi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tags" Target="../tags/tag113.xml"/><Relationship Id="rId7" Type="http://schemas.openxmlformats.org/officeDocument/2006/relationships/image" Target="../media/image13.jpeg"/><Relationship Id="rId2" Type="http://schemas.openxmlformats.org/officeDocument/2006/relationships/tags" Target="../tags/tag112.xml"/><Relationship Id="rId1" Type="http://schemas.openxmlformats.org/officeDocument/2006/relationships/tags" Target="../tags/tag111.xml"/><Relationship Id="rId6" Type="http://schemas.openxmlformats.org/officeDocument/2006/relationships/notesSlide" Target="../notesSlides/notesSlide17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14.xml"/><Relationship Id="rId9" Type="http://schemas.openxmlformats.org/officeDocument/2006/relationships/image" Target="../media/image1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2.jpe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3.jpe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5" Type="http://schemas.openxmlformats.org/officeDocument/2006/relationships/image" Target="../media/image4.jpeg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15.xml"/><Relationship Id="rId7" Type="http://schemas.openxmlformats.org/officeDocument/2006/relationships/image" Target="../media/image5.png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6.xml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6.xml"/><Relationship Id="rId3" Type="http://schemas.openxmlformats.org/officeDocument/2006/relationships/tags" Target="../tags/tag19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tags" Target="../tags/tag22.xml"/><Relationship Id="rId11" Type="http://schemas.openxmlformats.org/officeDocument/2006/relationships/image" Target="../media/image7.png"/><Relationship Id="rId5" Type="http://schemas.openxmlformats.org/officeDocument/2006/relationships/tags" Target="../tags/tag21.xml"/><Relationship Id="rId10" Type="http://schemas.openxmlformats.org/officeDocument/2006/relationships/slide" Target="slide9.xml"/><Relationship Id="rId4" Type="http://schemas.openxmlformats.org/officeDocument/2006/relationships/tags" Target="../tags/tag20.xml"/><Relationship Id="rId9" Type="http://schemas.openxmlformats.org/officeDocument/2006/relationships/slide" Target="slid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7.xml"/><Relationship Id="rId3" Type="http://schemas.openxmlformats.org/officeDocument/2006/relationships/tags" Target="../tags/tag25.xml"/><Relationship Id="rId7" Type="http://schemas.openxmlformats.org/officeDocument/2006/relationships/slide" Target="slide9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6.xml"/><Relationship Id="rId9" Type="http://schemas.openxmlformats.org/officeDocument/2006/relationships/slide" Target="slide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tags" Target="../tags/tag29.xml"/><Relationship Id="rId7" Type="http://schemas.openxmlformats.org/officeDocument/2006/relationships/notesSlide" Target="../notesSlides/notesSlide8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31.xml"/><Relationship Id="rId4" Type="http://schemas.openxmlformats.org/officeDocument/2006/relationships/tags" Target="../tags/tag3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39.xml"/><Relationship Id="rId13" Type="http://schemas.openxmlformats.org/officeDocument/2006/relationships/notesSlide" Target="../notesSlides/notesSlide9.xml"/><Relationship Id="rId3" Type="http://schemas.openxmlformats.org/officeDocument/2006/relationships/tags" Target="../tags/tag34.xml"/><Relationship Id="rId7" Type="http://schemas.openxmlformats.org/officeDocument/2006/relationships/tags" Target="../tags/tag38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33.xml"/><Relationship Id="rId1" Type="http://schemas.openxmlformats.org/officeDocument/2006/relationships/tags" Target="../tags/tag32.xml"/><Relationship Id="rId6" Type="http://schemas.openxmlformats.org/officeDocument/2006/relationships/tags" Target="../tags/tag37.xml"/><Relationship Id="rId11" Type="http://schemas.openxmlformats.org/officeDocument/2006/relationships/tags" Target="../tags/tag42.xml"/><Relationship Id="rId5" Type="http://schemas.openxmlformats.org/officeDocument/2006/relationships/tags" Target="../tags/tag36.xml"/><Relationship Id="rId15" Type="http://schemas.openxmlformats.org/officeDocument/2006/relationships/slide" Target="slide11.xml"/><Relationship Id="rId10" Type="http://schemas.openxmlformats.org/officeDocument/2006/relationships/tags" Target="../tags/tag41.xml"/><Relationship Id="rId4" Type="http://schemas.openxmlformats.org/officeDocument/2006/relationships/tags" Target="../tags/tag35.xml"/><Relationship Id="rId9" Type="http://schemas.openxmlformats.org/officeDocument/2006/relationships/tags" Target="../tags/tag40.xml"/><Relationship Id="rId1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575128" y="125754"/>
            <a:ext cx="11525250" cy="144938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Trapped in the Library</a:t>
            </a:r>
            <a:endParaRPr lang="en-CA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1146628" y="5676900"/>
            <a:ext cx="10232572" cy="88934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TD Summer Reading Club Escape Game </a:t>
            </a:r>
            <a:endParaRPr lang="en-CA" sz="40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124" name="Picture 4" descr="https://images.prismic.io/tdsrcstaff/eada66d5-bd7b-4f7e-8a17-55ef7bc07c0f_20-11+FR+school+age+notebook+reading.jpg?auto=compress,format?auto=compress,format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105" y="1710446"/>
            <a:ext cx="7139618" cy="3966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355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838200" y="2828027"/>
            <a:ext cx="10515600" cy="314705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The numbers are decreasing in a pattern: first by 5 (from 90 to 85), then by 10 (from 85 to 75), and then by 15 (from 75 to 60). So, that means the next number should decrease by 20 (60-20=40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). 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And the last number in the sequence will decrease by 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25 (40-25=?)!</a:t>
            </a:r>
            <a:endParaRPr lang="en-CA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TextBox 3"/>
          <p:cNvSpPr txBox="1"/>
          <p:nvPr>
            <p:custDataLst>
              <p:tags r:id="rId2"/>
            </p:custDataLst>
          </p:nvPr>
        </p:nvSpPr>
        <p:spPr>
          <a:xfrm>
            <a:off x="690476" y="4401553"/>
            <a:ext cx="100737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90, 85, 75, 60, </a:t>
            </a:r>
            <a:r>
              <a:rPr lang="en-US" sz="4000" b="1" dirty="0">
                <a:latin typeface="Verdana" panose="020B0604030504040204" pitchFamily="34" charset="0"/>
                <a:ea typeface="Verdana" panose="020B0604030504040204" pitchFamily="34" charset="0"/>
              </a:rPr>
              <a:t>40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 , ___</a:t>
            </a:r>
            <a:endParaRPr lang="en-CA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838200" y="583593"/>
            <a:ext cx="10515600" cy="25699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That didn’t work! Let’s have a closer look:</a:t>
            </a:r>
            <a:endParaRPr lang="en-CA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>
            <p:custDataLst>
              <p:tags r:id="rId4"/>
            </p:custDataLst>
          </p:nvPr>
        </p:nvSpPr>
        <p:spPr>
          <a:xfrm>
            <a:off x="690476" y="1954288"/>
            <a:ext cx="100737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90, 85, 75, 60, ___ , ___</a:t>
            </a:r>
            <a:endParaRPr lang="en-CA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/>
          <p:cNvSpPr txBox="1"/>
          <p:nvPr>
            <p:custDataLst>
              <p:tags r:id="rId5"/>
            </p:custDataLst>
          </p:nvPr>
        </p:nvSpPr>
        <p:spPr>
          <a:xfrm>
            <a:off x="4169687" y="6140932"/>
            <a:ext cx="4019273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hlinkClick r:id="rId8" action="ppaction://hlinksldjump"/>
              </a:rPr>
              <a:t>Click here to try the keypad</a:t>
            </a:r>
            <a:endParaRPr lang="en-CA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7231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577651" y="563399"/>
            <a:ext cx="10515600" cy="4023631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You enter </a:t>
            </a:r>
            <a:r>
              <a:rPr lang="en-US" b="1" dirty="0">
                <a:latin typeface="Verdana" panose="020B0604030504040204" pitchFamily="34" charset="0"/>
                <a:ea typeface="Verdana" panose="020B0604030504040204" pitchFamily="34" charset="0"/>
              </a:rPr>
              <a:t>4-0-1-5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into 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the keypad. </a:t>
            </a:r>
            <a:r>
              <a:rPr lang="en-US" sz="2000" i="1" dirty="0">
                <a:latin typeface="Verdana" panose="020B0604030504040204" pitchFamily="34" charset="0"/>
                <a:ea typeface="Verdana" panose="020B0604030504040204" pitchFamily="34" charset="0"/>
              </a:rPr>
              <a:t>Click.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The door opens. Yes!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You turn the handle and find yourself in an empty room. You take a few steps forward and see another door in front of you.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Suddenly, a robotic voice from a speaker startles you: “In order to escape the overnight library, you must solve three riddles. Begin by entering door 1.”</a:t>
            </a:r>
            <a:endParaRPr lang="en-US" sz="1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8" name="Group 7"/>
          <p:cNvGrpSpPr/>
          <p:nvPr>
            <p:custDataLst>
              <p:tags r:id="rId2"/>
            </p:custDataLst>
          </p:nvPr>
        </p:nvGrpSpPr>
        <p:grpSpPr>
          <a:xfrm>
            <a:off x="4926413" y="3759365"/>
            <a:ext cx="2260906" cy="2913358"/>
            <a:chOff x="3054663" y="1400490"/>
            <a:chExt cx="3089205" cy="4856778"/>
          </a:xfrm>
        </p:grpSpPr>
        <p:pic>
          <p:nvPicPr>
            <p:cNvPr id="6" name="Picture 5" descr="Blogography × Door"/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725" t="10241" r="17298" b="9880"/>
            <a:stretch/>
          </p:blipFill>
          <p:spPr>
            <a:xfrm>
              <a:off x="3143175" y="1400490"/>
              <a:ext cx="3000693" cy="4856778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>
            <a:xfrm rot="20967636">
              <a:off x="3054663" y="4202397"/>
              <a:ext cx="1680794" cy="995418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Word Scrambler</a:t>
              </a:r>
              <a:endParaRPr lang="en-CA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TextBox 17"/>
          <p:cNvSpPr txBox="1"/>
          <p:nvPr>
            <p:custDataLst>
              <p:tags r:id="rId3"/>
            </p:custDataLst>
          </p:nvPr>
        </p:nvSpPr>
        <p:spPr>
          <a:xfrm>
            <a:off x="5541477" y="4202309"/>
            <a:ext cx="5054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1</a:t>
            </a:r>
            <a:endParaRPr lang="en-CA" sz="4400" b="1" dirty="0"/>
          </a:p>
        </p:txBody>
      </p:sp>
      <p:sp>
        <p:nvSpPr>
          <p:cNvPr id="9" name="TextBox 8"/>
          <p:cNvSpPr txBox="1"/>
          <p:nvPr>
            <p:custDataLst>
              <p:tags r:id="rId4"/>
            </p:custDataLst>
          </p:nvPr>
        </p:nvSpPr>
        <p:spPr>
          <a:xfrm>
            <a:off x="2040179" y="4862101"/>
            <a:ext cx="2488985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hlinkClick r:id="rId8" action="ppaction://hlinksldjump"/>
              </a:rPr>
              <a:t>Click here to enter door 1</a:t>
            </a:r>
            <a:endParaRPr lang="en-CA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142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>
            <p:custDataLst>
              <p:tags r:id="rId1"/>
            </p:custDataLst>
          </p:nvPr>
        </p:nvSpPr>
        <p:spPr>
          <a:xfrm>
            <a:off x="375849" y="1713297"/>
            <a:ext cx="11740445" cy="462694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3" name="TextBox 22"/>
          <p:cNvSpPr txBox="1"/>
          <p:nvPr>
            <p:custDataLst>
              <p:tags r:id="rId2"/>
            </p:custDataLst>
          </p:nvPr>
        </p:nvSpPr>
        <p:spPr>
          <a:xfrm>
            <a:off x="729417" y="1183401"/>
            <a:ext cx="110333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Rearrange the letters to answer this joke:</a:t>
            </a:r>
          </a:p>
          <a:p>
            <a:pPr algn="ctr"/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algn="ctr"/>
            <a:endParaRPr lang="en-US" sz="20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What type of music do </a:t>
            </a:r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cat-</a:t>
            </a:r>
            <a:r>
              <a:rPr lang="en-US" sz="2000" b="1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stronauts</a:t>
            </a:r>
            <a:r>
              <a:rPr lang="en-US" sz="20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</a:rPr>
              <a:t>like to sing to? </a:t>
            </a:r>
            <a:endParaRPr lang="en-CA" sz="2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4" name="TextBox 23"/>
          <p:cNvSpPr txBox="1"/>
          <p:nvPr>
            <p:custDataLst>
              <p:tags r:id="rId3"/>
            </p:custDataLst>
          </p:nvPr>
        </p:nvSpPr>
        <p:spPr>
          <a:xfrm>
            <a:off x="990307" y="401142"/>
            <a:ext cx="100737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Word Scrambler</a:t>
            </a:r>
            <a:endParaRPr lang="en-CA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5" name="TextBox 24"/>
          <p:cNvSpPr txBox="1"/>
          <p:nvPr>
            <p:custDataLst>
              <p:tags r:id="rId4"/>
            </p:custDataLst>
          </p:nvPr>
        </p:nvSpPr>
        <p:spPr>
          <a:xfrm>
            <a:off x="6872963" y="5499820"/>
            <a:ext cx="3126658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hlinkClick r:id="rId18" action="ppaction://hlinksldjump"/>
              </a:rPr>
              <a:t>Click here when you have solved this riddle</a:t>
            </a:r>
            <a:endParaRPr lang="en-CA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TextBox 1"/>
          <p:cNvSpPr txBox="1"/>
          <p:nvPr>
            <p:custDataLst>
              <p:tags r:id="rId5"/>
            </p:custDataLst>
          </p:nvPr>
        </p:nvSpPr>
        <p:spPr>
          <a:xfrm>
            <a:off x="2459216" y="5488964"/>
            <a:ext cx="2488985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hlinkClick r:id="rId19" action="ppaction://hlinksldjump"/>
              </a:rPr>
              <a:t>Click here for a hint</a:t>
            </a:r>
            <a:endParaRPr lang="en-CA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2290677600"/>
              </p:ext>
            </p:extLst>
          </p:nvPr>
        </p:nvGraphicFramePr>
        <p:xfrm>
          <a:off x="1111804" y="2751691"/>
          <a:ext cx="10249836" cy="1813813"/>
        </p:xfrm>
        <a:graphic>
          <a:graphicData uri="http://schemas.openxmlformats.org/drawingml/2006/table">
            <a:tbl>
              <a:tblPr/>
              <a:tblGrid>
                <a:gridCol w="1281230">
                  <a:extLst>
                    <a:ext uri="{9D8B030D-6E8A-4147-A177-3AD203B41FA5}">
                      <a16:colId xmlns:a16="http://schemas.microsoft.com/office/drawing/2014/main" val="3878741297"/>
                    </a:ext>
                  </a:extLst>
                </a:gridCol>
                <a:gridCol w="1281229">
                  <a:extLst>
                    <a:ext uri="{9D8B030D-6E8A-4147-A177-3AD203B41FA5}">
                      <a16:colId xmlns:a16="http://schemas.microsoft.com/office/drawing/2014/main" val="3915194510"/>
                    </a:ext>
                  </a:extLst>
                </a:gridCol>
                <a:gridCol w="1281230">
                  <a:extLst>
                    <a:ext uri="{9D8B030D-6E8A-4147-A177-3AD203B41FA5}">
                      <a16:colId xmlns:a16="http://schemas.microsoft.com/office/drawing/2014/main" val="2887536486"/>
                    </a:ext>
                  </a:extLst>
                </a:gridCol>
                <a:gridCol w="1281229">
                  <a:extLst>
                    <a:ext uri="{9D8B030D-6E8A-4147-A177-3AD203B41FA5}">
                      <a16:colId xmlns:a16="http://schemas.microsoft.com/office/drawing/2014/main" val="3482645583"/>
                    </a:ext>
                  </a:extLst>
                </a:gridCol>
                <a:gridCol w="1281230">
                  <a:extLst>
                    <a:ext uri="{9D8B030D-6E8A-4147-A177-3AD203B41FA5}">
                      <a16:colId xmlns:a16="http://schemas.microsoft.com/office/drawing/2014/main" val="1878153990"/>
                    </a:ext>
                  </a:extLst>
                </a:gridCol>
                <a:gridCol w="1281229">
                  <a:extLst>
                    <a:ext uri="{9D8B030D-6E8A-4147-A177-3AD203B41FA5}">
                      <a16:colId xmlns:a16="http://schemas.microsoft.com/office/drawing/2014/main" val="2224164117"/>
                    </a:ext>
                  </a:extLst>
                </a:gridCol>
                <a:gridCol w="1281230">
                  <a:extLst>
                    <a:ext uri="{9D8B030D-6E8A-4147-A177-3AD203B41FA5}">
                      <a16:colId xmlns:a16="http://schemas.microsoft.com/office/drawing/2014/main" val="436209956"/>
                    </a:ext>
                  </a:extLst>
                </a:gridCol>
                <a:gridCol w="1281229">
                  <a:extLst>
                    <a:ext uri="{9D8B030D-6E8A-4147-A177-3AD203B41FA5}">
                      <a16:colId xmlns:a16="http://schemas.microsoft.com/office/drawing/2014/main" val="3570131303"/>
                    </a:ext>
                  </a:extLst>
                </a:gridCol>
              </a:tblGrid>
              <a:tr h="1813813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509300"/>
                  </a:ext>
                </a:extLst>
              </a:tr>
            </a:tbl>
          </a:graphicData>
        </a:graphic>
      </p:graphicFrame>
      <p:grpSp>
        <p:nvGrpSpPr>
          <p:cNvPr id="36" name="Group 35"/>
          <p:cNvGrpSpPr/>
          <p:nvPr>
            <p:custDataLst>
              <p:tags r:id="rId7"/>
            </p:custDataLst>
          </p:nvPr>
        </p:nvGrpSpPr>
        <p:grpSpPr>
          <a:xfrm>
            <a:off x="7688666" y="3446621"/>
            <a:ext cx="866274" cy="461665"/>
            <a:chOff x="563087" y="255538"/>
            <a:chExt cx="1646007" cy="1336607"/>
          </a:xfrm>
        </p:grpSpPr>
        <p:sp>
          <p:nvSpPr>
            <p:cNvPr id="3" name="Rectangle 2"/>
            <p:cNvSpPr/>
            <p:nvPr/>
          </p:nvSpPr>
          <p:spPr>
            <a:xfrm>
              <a:off x="563087" y="273359"/>
              <a:ext cx="1646007" cy="126431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80620" y="255538"/>
              <a:ext cx="1210941" cy="133660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Verdana" panose="020B0604030504040204" pitchFamily="34" charset="0"/>
                  <a:ea typeface="Verdana" panose="020B0604030504040204" pitchFamily="34" charset="0"/>
                </a:rPr>
                <a:t>N</a:t>
              </a:r>
              <a:endPara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41" name="Group 40"/>
          <p:cNvGrpSpPr/>
          <p:nvPr>
            <p:custDataLst>
              <p:tags r:id="rId8"/>
            </p:custDataLst>
          </p:nvPr>
        </p:nvGrpSpPr>
        <p:grpSpPr>
          <a:xfrm>
            <a:off x="1405519" y="3460942"/>
            <a:ext cx="866274" cy="461665"/>
            <a:chOff x="1005723" y="297004"/>
            <a:chExt cx="1646007" cy="1336607"/>
          </a:xfrm>
        </p:grpSpPr>
        <p:sp>
          <p:nvSpPr>
            <p:cNvPr id="42" name="Rectangle 41"/>
            <p:cNvSpPr/>
            <p:nvPr/>
          </p:nvSpPr>
          <p:spPr>
            <a:xfrm>
              <a:off x="1005723" y="327829"/>
              <a:ext cx="1646007" cy="126431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1375676" y="297004"/>
              <a:ext cx="840988" cy="133660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Verdana" panose="020B0604030504040204" pitchFamily="34" charset="0"/>
                  <a:ea typeface="Verdana" panose="020B0604030504040204" pitchFamily="34" charset="0"/>
                </a:rPr>
                <a:t>P</a:t>
              </a:r>
              <a:endPara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51" name="Group 50"/>
          <p:cNvGrpSpPr/>
          <p:nvPr>
            <p:custDataLst>
              <p:tags r:id="rId9"/>
            </p:custDataLst>
          </p:nvPr>
        </p:nvGrpSpPr>
        <p:grpSpPr>
          <a:xfrm>
            <a:off x="2663893" y="3446620"/>
            <a:ext cx="866274" cy="461665"/>
            <a:chOff x="540029" y="-1466259"/>
            <a:chExt cx="1646007" cy="1336607"/>
          </a:xfrm>
        </p:grpSpPr>
        <p:sp>
          <p:nvSpPr>
            <p:cNvPr id="52" name="Rectangle 51"/>
            <p:cNvSpPr/>
            <p:nvPr/>
          </p:nvSpPr>
          <p:spPr>
            <a:xfrm>
              <a:off x="540029" y="-1440402"/>
              <a:ext cx="1646007" cy="126431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797801" y="-1466259"/>
              <a:ext cx="1210941" cy="133660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Verdana" panose="020B0604030504040204" pitchFamily="34" charset="0"/>
                  <a:ea typeface="Verdana" panose="020B0604030504040204" pitchFamily="34" charset="0"/>
                </a:rPr>
                <a:t>E</a:t>
              </a:r>
              <a:endPara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61" name="Group 60"/>
          <p:cNvGrpSpPr/>
          <p:nvPr>
            <p:custDataLst>
              <p:tags r:id="rId10"/>
            </p:custDataLst>
          </p:nvPr>
        </p:nvGrpSpPr>
        <p:grpSpPr>
          <a:xfrm>
            <a:off x="3885850" y="3435973"/>
            <a:ext cx="866274" cy="461665"/>
            <a:chOff x="563087" y="255538"/>
            <a:chExt cx="1646007" cy="1336607"/>
          </a:xfrm>
        </p:grpSpPr>
        <p:sp>
          <p:nvSpPr>
            <p:cNvPr id="62" name="Rectangle 61"/>
            <p:cNvSpPr/>
            <p:nvPr/>
          </p:nvSpPr>
          <p:spPr>
            <a:xfrm>
              <a:off x="563087" y="273359"/>
              <a:ext cx="1646007" cy="126431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3" name="Rectangle 62"/>
            <p:cNvSpPr/>
            <p:nvPr/>
          </p:nvSpPr>
          <p:spPr>
            <a:xfrm>
              <a:off x="780620" y="255538"/>
              <a:ext cx="1210941" cy="133660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Verdana" panose="020B0604030504040204" pitchFamily="34" charset="0"/>
                  <a:ea typeface="Verdana" panose="020B0604030504040204" pitchFamily="34" charset="0"/>
                </a:rPr>
                <a:t>T</a:t>
              </a:r>
              <a:endPara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66" name="Group 65"/>
          <p:cNvGrpSpPr/>
          <p:nvPr>
            <p:custDataLst>
              <p:tags r:id="rId11"/>
            </p:custDataLst>
          </p:nvPr>
        </p:nvGrpSpPr>
        <p:grpSpPr>
          <a:xfrm>
            <a:off x="5114633" y="3446620"/>
            <a:ext cx="866274" cy="461665"/>
            <a:chOff x="563087" y="255538"/>
            <a:chExt cx="1646007" cy="1336607"/>
          </a:xfrm>
        </p:grpSpPr>
        <p:sp>
          <p:nvSpPr>
            <p:cNvPr id="67" name="Rectangle 66"/>
            <p:cNvSpPr/>
            <p:nvPr/>
          </p:nvSpPr>
          <p:spPr>
            <a:xfrm>
              <a:off x="563087" y="273359"/>
              <a:ext cx="1646007" cy="126431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780620" y="255538"/>
              <a:ext cx="1210941" cy="133660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Verdana" panose="020B0604030504040204" pitchFamily="34" charset="0"/>
                  <a:ea typeface="Verdana" panose="020B0604030504040204" pitchFamily="34" charset="0"/>
                </a:rPr>
                <a:t>N</a:t>
              </a:r>
              <a:endPara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71" name="Group 70"/>
          <p:cNvGrpSpPr/>
          <p:nvPr>
            <p:custDataLst>
              <p:tags r:id="rId12"/>
            </p:custDataLst>
          </p:nvPr>
        </p:nvGrpSpPr>
        <p:grpSpPr>
          <a:xfrm>
            <a:off x="8971164" y="3435890"/>
            <a:ext cx="866274" cy="461665"/>
            <a:chOff x="563087" y="255538"/>
            <a:chExt cx="1646007" cy="1336607"/>
          </a:xfrm>
        </p:grpSpPr>
        <p:sp>
          <p:nvSpPr>
            <p:cNvPr id="72" name="Rectangle 71"/>
            <p:cNvSpPr/>
            <p:nvPr/>
          </p:nvSpPr>
          <p:spPr>
            <a:xfrm>
              <a:off x="563087" y="273359"/>
              <a:ext cx="1646007" cy="126431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780620" y="255538"/>
              <a:ext cx="1210941" cy="133660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Verdana" panose="020B0604030504040204" pitchFamily="34" charset="0"/>
                  <a:ea typeface="Verdana" panose="020B0604030504040204" pitchFamily="34" charset="0"/>
                </a:rPr>
                <a:t>S</a:t>
              </a:r>
              <a:endPara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76" name="Group 75"/>
          <p:cNvGrpSpPr/>
          <p:nvPr>
            <p:custDataLst>
              <p:tags r:id="rId13"/>
            </p:custDataLst>
          </p:nvPr>
        </p:nvGrpSpPr>
        <p:grpSpPr>
          <a:xfrm>
            <a:off x="6373007" y="3446620"/>
            <a:ext cx="866274" cy="461665"/>
            <a:chOff x="563087" y="255538"/>
            <a:chExt cx="1646007" cy="1336607"/>
          </a:xfrm>
        </p:grpSpPr>
        <p:sp>
          <p:nvSpPr>
            <p:cNvPr id="77" name="Rectangle 76"/>
            <p:cNvSpPr/>
            <p:nvPr/>
          </p:nvSpPr>
          <p:spPr>
            <a:xfrm>
              <a:off x="563087" y="273358"/>
              <a:ext cx="1646007" cy="126431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780620" y="255538"/>
              <a:ext cx="1210941" cy="133660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Verdana" panose="020B0604030504040204" pitchFamily="34" charset="0"/>
                  <a:ea typeface="Verdana" panose="020B0604030504040204" pitchFamily="34" charset="0"/>
                </a:rPr>
                <a:t>U</a:t>
              </a:r>
              <a:endPara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81" name="Group 80"/>
          <p:cNvGrpSpPr/>
          <p:nvPr>
            <p:custDataLst>
              <p:tags r:id="rId14"/>
            </p:custDataLst>
          </p:nvPr>
        </p:nvGrpSpPr>
        <p:grpSpPr>
          <a:xfrm>
            <a:off x="10256347" y="3446620"/>
            <a:ext cx="866274" cy="461665"/>
            <a:chOff x="563087" y="255538"/>
            <a:chExt cx="1646007" cy="1336607"/>
          </a:xfrm>
        </p:grpSpPr>
        <p:sp>
          <p:nvSpPr>
            <p:cNvPr id="82" name="Rectangle 81"/>
            <p:cNvSpPr/>
            <p:nvPr/>
          </p:nvSpPr>
          <p:spPr>
            <a:xfrm>
              <a:off x="563087" y="273359"/>
              <a:ext cx="1646007" cy="126431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780620" y="255538"/>
              <a:ext cx="1210941" cy="133660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pPr algn="ctr"/>
              <a:r>
                <a:rPr lang="en-US" sz="2400" dirty="0">
                  <a:ln w="0"/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  <a:latin typeface="Verdana" panose="020B0604030504040204" pitchFamily="34" charset="0"/>
                  <a:ea typeface="Verdana" panose="020B0604030504040204" pitchFamily="34" charset="0"/>
                </a:rPr>
                <a:t>E</a:t>
              </a:r>
              <a:endParaRPr lang="en-US" sz="2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pic>
        <p:nvPicPr>
          <p:cNvPr id="3074" name="Picture 2" descr="width=600"/>
          <p:cNvPicPr>
            <a:picLocks noChangeAspect="1" noChangeArrowheads="1"/>
          </p:cNvPicPr>
          <p:nvPr>
            <p:custDataLst>
              <p:tags r:id="rId15"/>
            </p:custDataLst>
          </p:nvPr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94"/>
          <a:stretch/>
        </p:blipFill>
        <p:spPr bwMode="auto">
          <a:xfrm>
            <a:off x="1367451" y="13124"/>
            <a:ext cx="1808684" cy="1694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42448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images.prismic.io/tdsrcstaff/9d93279f-9181-4a33-b888-b6b1a1e6b37b_20-03+FR+pre-reader+notebook+Play.jpg?auto=compress,format?auto=compress,format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4421" y="2177216"/>
            <a:ext cx="3230715" cy="3230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>
            <p:custDataLst>
              <p:tags r:id="rId2"/>
            </p:custDataLst>
          </p:nvPr>
        </p:nvSpPr>
        <p:spPr>
          <a:xfrm>
            <a:off x="3096302" y="1471626"/>
            <a:ext cx="6382525" cy="4917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It sounds like the name of a planet!</a:t>
            </a:r>
          </a:p>
        </p:txBody>
      </p:sp>
      <p:sp>
        <p:nvSpPr>
          <p:cNvPr id="3" name="TextBox 2"/>
          <p:cNvSpPr txBox="1"/>
          <p:nvPr>
            <p:custDataLst>
              <p:tags r:id="rId3"/>
            </p:custDataLst>
          </p:nvPr>
        </p:nvSpPr>
        <p:spPr>
          <a:xfrm>
            <a:off x="4281718" y="5621783"/>
            <a:ext cx="4265516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hlinkClick r:id="rId6" action="ppaction://hlinksldjump"/>
              </a:rPr>
              <a:t>Click here to go back to the word scrambler</a:t>
            </a:r>
            <a:endParaRPr lang="en-CA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594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744920" y="683844"/>
            <a:ext cx="10515600" cy="4023631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“</a:t>
            </a:r>
            <a:r>
              <a:rPr lang="en-US" sz="2000" dirty="0" err="1">
                <a:latin typeface="Verdana" panose="020B0604030504040204" pitchFamily="34" charset="0"/>
                <a:ea typeface="Verdana" panose="020B0604030504040204" pitchFamily="34" charset="0"/>
              </a:rPr>
              <a:t>Neptunes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!” you shout. 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“Congratulations,” you hear from the speaker. “Please proceed into the second room.” 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2" name="Group 11"/>
          <p:cNvGrpSpPr/>
          <p:nvPr>
            <p:custDataLst>
              <p:tags r:id="rId2"/>
            </p:custDataLst>
          </p:nvPr>
        </p:nvGrpSpPr>
        <p:grpSpPr>
          <a:xfrm>
            <a:off x="5950212" y="2963342"/>
            <a:ext cx="2684654" cy="3488266"/>
            <a:chOff x="3054663" y="1400490"/>
            <a:chExt cx="3089205" cy="4856778"/>
          </a:xfrm>
        </p:grpSpPr>
        <p:pic>
          <p:nvPicPr>
            <p:cNvPr id="13" name="Picture 12" descr="Blogography × Door"/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725" t="10241" r="17298" b="9880"/>
            <a:stretch/>
          </p:blipFill>
          <p:spPr>
            <a:xfrm>
              <a:off x="3143175" y="1400490"/>
              <a:ext cx="3000693" cy="4856778"/>
            </a:xfrm>
            <a:prstGeom prst="rect">
              <a:avLst/>
            </a:prstGeom>
          </p:spPr>
        </p:pic>
        <p:sp>
          <p:nvSpPr>
            <p:cNvPr id="14" name="Rectangle 13"/>
            <p:cNvSpPr/>
            <p:nvPr/>
          </p:nvSpPr>
          <p:spPr>
            <a:xfrm rot="20967636">
              <a:off x="3054663" y="4202397"/>
              <a:ext cx="1680794" cy="995418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Number </a:t>
              </a:r>
              <a:r>
                <a:rPr lang="en-US" dirty="0">
                  <a:solidFill>
                    <a:schemeClr val="tx1"/>
                  </a:solidFill>
                  <a:highlight>
                    <a:srgbClr val="00FF00"/>
                  </a:highlight>
                </a:rPr>
                <a:t>C</a:t>
              </a:r>
              <a:r>
                <a:rPr lang="en-US" dirty="0">
                  <a:solidFill>
                    <a:schemeClr val="tx1"/>
                  </a:solidFill>
                </a:rPr>
                <a:t>ipher</a:t>
              </a:r>
              <a:endParaRPr lang="en-CA" dirty="0">
                <a:solidFill>
                  <a:schemeClr val="tx1"/>
                </a:solidFill>
              </a:endParaRPr>
            </a:p>
          </p:txBody>
        </p:sp>
      </p:grpSp>
      <p:sp>
        <p:nvSpPr>
          <p:cNvPr id="19" name="TextBox 18"/>
          <p:cNvSpPr txBox="1"/>
          <p:nvPr>
            <p:custDataLst>
              <p:tags r:id="rId3"/>
            </p:custDataLst>
          </p:nvPr>
        </p:nvSpPr>
        <p:spPr>
          <a:xfrm>
            <a:off x="6662799" y="3623670"/>
            <a:ext cx="5054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2</a:t>
            </a:r>
            <a:endParaRPr lang="en-CA" sz="4400" b="1" dirty="0"/>
          </a:p>
        </p:txBody>
      </p:sp>
      <p:sp>
        <p:nvSpPr>
          <p:cNvPr id="7" name="TextBox 6"/>
          <p:cNvSpPr txBox="1"/>
          <p:nvPr>
            <p:custDataLst>
              <p:tags r:id="rId4"/>
            </p:custDataLst>
          </p:nvPr>
        </p:nvSpPr>
        <p:spPr>
          <a:xfrm>
            <a:off x="3113734" y="4353532"/>
            <a:ext cx="2488985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hlinkClick r:id="rId8" action="ppaction://hlinksldjump"/>
              </a:rPr>
              <a:t>Click here to enter door 2</a:t>
            </a:r>
            <a:endParaRPr lang="en-CA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479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>
            <p:custDataLst>
              <p:tags r:id="rId1"/>
            </p:custDataLst>
          </p:nvPr>
        </p:nvSpPr>
        <p:spPr>
          <a:xfrm>
            <a:off x="274544" y="1202943"/>
            <a:ext cx="11704545" cy="48417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858745" y="122002"/>
            <a:ext cx="10515600" cy="1080941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Number Cipher</a:t>
            </a:r>
            <a:endParaRPr lang="en-CA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557932948"/>
              </p:ext>
            </p:extLst>
          </p:nvPr>
        </p:nvGraphicFramePr>
        <p:xfrm>
          <a:off x="274534" y="2458748"/>
          <a:ext cx="11684010" cy="645869"/>
        </p:xfrm>
        <a:graphic>
          <a:graphicData uri="http://schemas.openxmlformats.org/drawingml/2006/table">
            <a:tbl>
              <a:tblPr/>
              <a:tblGrid>
                <a:gridCol w="449385">
                  <a:extLst>
                    <a:ext uri="{9D8B030D-6E8A-4147-A177-3AD203B41FA5}">
                      <a16:colId xmlns:a16="http://schemas.microsoft.com/office/drawing/2014/main" val="1173580605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911832851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1629696277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1119383456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2656457833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2994743483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1504245376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1676806556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3542696517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3743665846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3552867841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3494924533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2217980116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545817404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40618510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3199571918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295916147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4068239853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844289092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3618134310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42011327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2681392467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1676341958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135402333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475921702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200279178"/>
                    </a:ext>
                  </a:extLst>
                </a:gridCol>
              </a:tblGrid>
              <a:tr h="645869"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1</a:t>
                      </a:r>
                      <a:endParaRPr lang="en-CA" sz="2050" dirty="0"/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2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3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4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5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6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7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8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9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10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11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12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13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14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15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16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17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18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19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20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21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22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23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24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25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26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420973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50283259"/>
              </p:ext>
            </p:extLst>
          </p:nvPr>
        </p:nvGraphicFramePr>
        <p:xfrm>
          <a:off x="274534" y="3103799"/>
          <a:ext cx="11684010" cy="735909"/>
        </p:xfrm>
        <a:graphic>
          <a:graphicData uri="http://schemas.openxmlformats.org/drawingml/2006/table">
            <a:tbl>
              <a:tblPr/>
              <a:tblGrid>
                <a:gridCol w="449385">
                  <a:extLst>
                    <a:ext uri="{9D8B030D-6E8A-4147-A177-3AD203B41FA5}">
                      <a16:colId xmlns:a16="http://schemas.microsoft.com/office/drawing/2014/main" val="1173580605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911832851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1629696277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1119383456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2656457833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2994743483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1504245376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1676806556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3542696517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3743665846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3552867841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3494924533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2217980116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545817404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40618510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3199571918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295916147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4068239853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844289092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3618134310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42011327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2681392467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1676341958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135402333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475921702"/>
                    </a:ext>
                  </a:extLst>
                </a:gridCol>
                <a:gridCol w="449385">
                  <a:extLst>
                    <a:ext uri="{9D8B030D-6E8A-4147-A177-3AD203B41FA5}">
                      <a16:colId xmlns:a16="http://schemas.microsoft.com/office/drawing/2014/main" val="200279178"/>
                    </a:ext>
                  </a:extLst>
                </a:gridCol>
              </a:tblGrid>
              <a:tr h="735909"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A</a:t>
                      </a:r>
                      <a:endParaRPr lang="en-CA" sz="2050" dirty="0"/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B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C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D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E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F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G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H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I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J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K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L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b="0" dirty="0"/>
                        <a:t>M</a:t>
                      </a:r>
                      <a:endParaRPr lang="en-CA" sz="205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N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O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P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Q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R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S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T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U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V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W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X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Y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50" dirty="0"/>
                        <a:t>Z</a:t>
                      </a:r>
                      <a:endParaRPr lang="en-CA" sz="2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42097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>
            <p:custDataLst>
              <p:tags r:id="rId5"/>
            </p:custDataLst>
          </p:nvPr>
        </p:nvSpPr>
        <p:spPr>
          <a:xfrm>
            <a:off x="610162" y="1374837"/>
            <a:ext cx="110333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Use the legend below to solve the riddle by matching the numbers in the top row with their corresponding letters in the second row:</a:t>
            </a:r>
            <a:endParaRPr lang="en-CA" sz="2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TextBox 8"/>
          <p:cNvSpPr txBox="1"/>
          <p:nvPr>
            <p:custDataLst>
              <p:tags r:id="rId6"/>
            </p:custDataLst>
          </p:nvPr>
        </p:nvSpPr>
        <p:spPr>
          <a:xfrm>
            <a:off x="735356" y="4022411"/>
            <a:ext cx="110333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What is </a:t>
            </a:r>
            <a:r>
              <a:rPr lang="en-US" sz="3200" b="1" i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moon’s favourite type of </a:t>
            </a:r>
            <a:r>
              <a:rPr lang="en-US" sz="3200" b="1" i="1" dirty="0" smtClean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book? </a:t>
            </a:r>
            <a:endParaRPr lang="en-CA" sz="3200" b="1" i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2818601571"/>
              </p:ext>
            </p:extLst>
          </p:nvPr>
        </p:nvGraphicFramePr>
        <p:xfrm>
          <a:off x="2048933" y="4741937"/>
          <a:ext cx="3251200" cy="603090"/>
        </p:xfrm>
        <a:graphic>
          <a:graphicData uri="http://schemas.openxmlformats.org/drawingml/2006/table">
            <a:tbl>
              <a:tblPr/>
              <a:tblGrid>
                <a:gridCol w="650240">
                  <a:extLst>
                    <a:ext uri="{9D8B030D-6E8A-4147-A177-3AD203B41FA5}">
                      <a16:colId xmlns:a16="http://schemas.microsoft.com/office/drawing/2014/main" val="3605509041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67167497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074149689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3039286601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1734800007"/>
                    </a:ext>
                  </a:extLst>
                </a:gridCol>
              </a:tblGrid>
              <a:tr h="60309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3</a:t>
                      </a:r>
                      <a:endParaRPr lang="en-CA" sz="28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15</a:t>
                      </a:r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13</a:t>
                      </a:r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</a:t>
                      </a:r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20</a:t>
                      </a:r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516877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>
            <p:custDataLst>
              <p:tags r:id="rId8"/>
            </p:custDataLst>
          </p:nvPr>
        </p:nvSpPr>
        <p:spPr>
          <a:xfrm>
            <a:off x="3191732" y="6216559"/>
            <a:ext cx="6120556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hlinkClick r:id="rId14" action="ppaction://hlinksldjump"/>
              </a:rPr>
              <a:t>Click here when you have solved this riddle</a:t>
            </a:r>
            <a:endParaRPr lang="en-CA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1737088597"/>
              </p:ext>
            </p:extLst>
          </p:nvPr>
        </p:nvGraphicFramePr>
        <p:xfrm>
          <a:off x="2048933" y="5345027"/>
          <a:ext cx="3251201" cy="606405"/>
        </p:xfrm>
        <a:graphic>
          <a:graphicData uri="http://schemas.openxmlformats.org/drawingml/2006/table">
            <a:tbl>
              <a:tblPr/>
              <a:tblGrid>
                <a:gridCol w="649663">
                  <a:extLst>
                    <a:ext uri="{9D8B030D-6E8A-4147-A177-3AD203B41FA5}">
                      <a16:colId xmlns:a16="http://schemas.microsoft.com/office/drawing/2014/main" val="2170649466"/>
                    </a:ext>
                  </a:extLst>
                </a:gridCol>
                <a:gridCol w="645737">
                  <a:extLst>
                    <a:ext uri="{9D8B030D-6E8A-4147-A177-3AD203B41FA5}">
                      <a16:colId xmlns:a16="http://schemas.microsoft.com/office/drawing/2014/main" val="2242708169"/>
                    </a:ext>
                  </a:extLst>
                </a:gridCol>
                <a:gridCol w="656167">
                  <a:extLst>
                    <a:ext uri="{9D8B030D-6E8A-4147-A177-3AD203B41FA5}">
                      <a16:colId xmlns:a16="http://schemas.microsoft.com/office/drawing/2014/main" val="1070235557"/>
                    </a:ext>
                  </a:extLst>
                </a:gridCol>
                <a:gridCol w="651933">
                  <a:extLst>
                    <a:ext uri="{9D8B030D-6E8A-4147-A177-3AD203B41FA5}">
                      <a16:colId xmlns:a16="http://schemas.microsoft.com/office/drawing/2014/main" val="2178512068"/>
                    </a:ext>
                  </a:extLst>
                </a:gridCol>
                <a:gridCol w="647701">
                  <a:extLst>
                    <a:ext uri="{9D8B030D-6E8A-4147-A177-3AD203B41FA5}">
                      <a16:colId xmlns:a16="http://schemas.microsoft.com/office/drawing/2014/main" val="365117553"/>
                    </a:ext>
                  </a:extLst>
                </a:gridCol>
              </a:tblGrid>
              <a:tr h="606405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187011"/>
                  </a:ext>
                </a:extLst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3821950608"/>
              </p:ext>
            </p:extLst>
          </p:nvPr>
        </p:nvGraphicFramePr>
        <p:xfrm>
          <a:off x="6061088" y="4741937"/>
          <a:ext cx="3251200" cy="603090"/>
        </p:xfrm>
        <a:graphic>
          <a:graphicData uri="http://schemas.openxmlformats.org/drawingml/2006/table">
            <a:tbl>
              <a:tblPr/>
              <a:tblGrid>
                <a:gridCol w="650240">
                  <a:extLst>
                    <a:ext uri="{9D8B030D-6E8A-4147-A177-3AD203B41FA5}">
                      <a16:colId xmlns:a16="http://schemas.microsoft.com/office/drawing/2014/main" val="3605509041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67167497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074149689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3039286601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1734800007"/>
                    </a:ext>
                  </a:extLst>
                </a:gridCol>
              </a:tblGrid>
              <a:tr h="60309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</a:t>
                      </a:r>
                      <a:endParaRPr lang="en-CA" sz="28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15</a:t>
                      </a:r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15</a:t>
                      </a:r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11</a:t>
                      </a:r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19</a:t>
                      </a:r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516877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custDataLst>
              <p:tags r:id="rId11"/>
            </p:custDataLst>
            <p:extLst>
              <p:ext uri="{D42A27DB-BD31-4B8C-83A1-F6EECF244321}">
                <p14:modId xmlns:p14="http://schemas.microsoft.com/office/powerpoint/2010/main" val="3778034950"/>
              </p:ext>
            </p:extLst>
          </p:nvPr>
        </p:nvGraphicFramePr>
        <p:xfrm>
          <a:off x="6061087" y="5345027"/>
          <a:ext cx="3251201" cy="606405"/>
        </p:xfrm>
        <a:graphic>
          <a:graphicData uri="http://schemas.openxmlformats.org/drawingml/2006/table">
            <a:tbl>
              <a:tblPr/>
              <a:tblGrid>
                <a:gridCol w="649663">
                  <a:extLst>
                    <a:ext uri="{9D8B030D-6E8A-4147-A177-3AD203B41FA5}">
                      <a16:colId xmlns:a16="http://schemas.microsoft.com/office/drawing/2014/main" val="2170649466"/>
                    </a:ext>
                  </a:extLst>
                </a:gridCol>
                <a:gridCol w="645737">
                  <a:extLst>
                    <a:ext uri="{9D8B030D-6E8A-4147-A177-3AD203B41FA5}">
                      <a16:colId xmlns:a16="http://schemas.microsoft.com/office/drawing/2014/main" val="2242708169"/>
                    </a:ext>
                  </a:extLst>
                </a:gridCol>
                <a:gridCol w="656167">
                  <a:extLst>
                    <a:ext uri="{9D8B030D-6E8A-4147-A177-3AD203B41FA5}">
                      <a16:colId xmlns:a16="http://schemas.microsoft.com/office/drawing/2014/main" val="1070235557"/>
                    </a:ext>
                  </a:extLst>
                </a:gridCol>
                <a:gridCol w="651933">
                  <a:extLst>
                    <a:ext uri="{9D8B030D-6E8A-4147-A177-3AD203B41FA5}">
                      <a16:colId xmlns:a16="http://schemas.microsoft.com/office/drawing/2014/main" val="2178512068"/>
                    </a:ext>
                  </a:extLst>
                </a:gridCol>
                <a:gridCol w="647701">
                  <a:extLst>
                    <a:ext uri="{9D8B030D-6E8A-4147-A177-3AD203B41FA5}">
                      <a16:colId xmlns:a16="http://schemas.microsoft.com/office/drawing/2014/main" val="365117553"/>
                    </a:ext>
                  </a:extLst>
                </a:gridCol>
              </a:tblGrid>
              <a:tr h="606405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187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6556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>
            <p:custDataLst>
              <p:tags r:id="rId1"/>
            </p:custDataLst>
          </p:nvPr>
        </p:nvGrpSpPr>
        <p:grpSpPr>
          <a:xfrm>
            <a:off x="5519154" y="2973436"/>
            <a:ext cx="2684654" cy="3488266"/>
            <a:chOff x="3054663" y="1400490"/>
            <a:chExt cx="3089205" cy="4856778"/>
          </a:xfrm>
        </p:grpSpPr>
        <p:pic>
          <p:nvPicPr>
            <p:cNvPr id="16" name="Picture 15" descr="Blogography × Door"/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725" t="10241" r="17298" b="9880"/>
            <a:stretch/>
          </p:blipFill>
          <p:spPr>
            <a:xfrm>
              <a:off x="3143175" y="1400490"/>
              <a:ext cx="3000693" cy="4856778"/>
            </a:xfrm>
            <a:prstGeom prst="rect">
              <a:avLst/>
            </a:prstGeom>
          </p:spPr>
        </p:pic>
        <p:sp>
          <p:nvSpPr>
            <p:cNvPr id="17" name="Rectangle 16"/>
            <p:cNvSpPr/>
            <p:nvPr/>
          </p:nvSpPr>
          <p:spPr>
            <a:xfrm rot="20967636">
              <a:off x="3054663" y="4202397"/>
              <a:ext cx="1680794" cy="995418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Reverse Alphabet</a:t>
              </a:r>
              <a:endParaRPr lang="en-CA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TextBox 19"/>
          <p:cNvSpPr txBox="1"/>
          <p:nvPr>
            <p:custDataLst>
              <p:tags r:id="rId2"/>
            </p:custDataLst>
          </p:nvPr>
        </p:nvSpPr>
        <p:spPr>
          <a:xfrm>
            <a:off x="6249495" y="3637929"/>
            <a:ext cx="5054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3</a:t>
            </a:r>
            <a:endParaRPr lang="en-CA" sz="4400" b="1" dirty="0"/>
          </a:p>
        </p:txBody>
      </p:sp>
      <p:sp>
        <p:nvSpPr>
          <p:cNvPr id="21" name="Content Placeholder 2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852714" y="451774"/>
            <a:ext cx="10976733" cy="40236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“</a:t>
            </a:r>
            <a:r>
              <a:rPr lang="en-US" sz="2000" i="1" dirty="0">
                <a:latin typeface="Verdana" panose="020B0604030504040204" pitchFamily="34" charset="0"/>
                <a:ea typeface="Verdana" panose="020B0604030504040204" pitchFamily="34" charset="0"/>
              </a:rPr>
              <a:t>Comet </a:t>
            </a:r>
            <a:r>
              <a:rPr lang="en-US" sz="2000" i="1" dirty="0" smtClean="0">
                <a:latin typeface="Verdana" panose="020B0604030504040204" pitchFamily="34" charset="0"/>
                <a:ea typeface="Verdana" panose="020B0604030504040204" pitchFamily="34" charset="0"/>
              </a:rPr>
              <a:t>books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!” you shout.  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“Congratulations,” you hear again. “Please proceed into the third and final room.”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7" name="TextBox 6"/>
          <p:cNvSpPr txBox="1"/>
          <p:nvPr>
            <p:custDataLst>
              <p:tags r:id="rId4"/>
            </p:custDataLst>
          </p:nvPr>
        </p:nvSpPr>
        <p:spPr>
          <a:xfrm>
            <a:off x="2780380" y="4363626"/>
            <a:ext cx="2488985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hlinkClick r:id="rId8" action="ppaction://hlinksldjump"/>
              </a:rPr>
              <a:t>Click here to enter door 3</a:t>
            </a:r>
            <a:endParaRPr lang="en-CA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521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width=417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5901" y="1769515"/>
            <a:ext cx="2699803" cy="2699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766438" y="80359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Reverse Alphabet</a:t>
            </a:r>
            <a:endParaRPr lang="en-CA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738764223"/>
              </p:ext>
            </p:extLst>
          </p:nvPr>
        </p:nvGraphicFramePr>
        <p:xfrm>
          <a:off x="1977951" y="3029547"/>
          <a:ext cx="3221314" cy="851240"/>
        </p:xfrm>
        <a:graphic>
          <a:graphicData uri="http://schemas.openxmlformats.org/drawingml/2006/table">
            <a:tbl>
              <a:tblPr/>
              <a:tblGrid>
                <a:gridCol w="458886">
                  <a:extLst>
                    <a:ext uri="{9D8B030D-6E8A-4147-A177-3AD203B41FA5}">
                      <a16:colId xmlns:a16="http://schemas.microsoft.com/office/drawing/2014/main" val="1173580605"/>
                    </a:ext>
                  </a:extLst>
                </a:gridCol>
                <a:gridCol w="458886">
                  <a:extLst>
                    <a:ext uri="{9D8B030D-6E8A-4147-A177-3AD203B41FA5}">
                      <a16:colId xmlns:a16="http://schemas.microsoft.com/office/drawing/2014/main" val="911832851"/>
                    </a:ext>
                  </a:extLst>
                </a:gridCol>
                <a:gridCol w="459217">
                  <a:extLst>
                    <a:ext uri="{9D8B030D-6E8A-4147-A177-3AD203B41FA5}">
                      <a16:colId xmlns:a16="http://schemas.microsoft.com/office/drawing/2014/main" val="1629696277"/>
                    </a:ext>
                  </a:extLst>
                </a:gridCol>
                <a:gridCol w="458886">
                  <a:extLst>
                    <a:ext uri="{9D8B030D-6E8A-4147-A177-3AD203B41FA5}">
                      <a16:colId xmlns:a16="http://schemas.microsoft.com/office/drawing/2014/main" val="2656457833"/>
                    </a:ext>
                  </a:extLst>
                </a:gridCol>
                <a:gridCol w="458886">
                  <a:extLst>
                    <a:ext uri="{9D8B030D-6E8A-4147-A177-3AD203B41FA5}">
                      <a16:colId xmlns:a16="http://schemas.microsoft.com/office/drawing/2014/main" val="1676806556"/>
                    </a:ext>
                  </a:extLst>
                </a:gridCol>
                <a:gridCol w="458886">
                  <a:extLst>
                    <a:ext uri="{9D8B030D-6E8A-4147-A177-3AD203B41FA5}">
                      <a16:colId xmlns:a16="http://schemas.microsoft.com/office/drawing/2014/main" val="3542696517"/>
                    </a:ext>
                  </a:extLst>
                </a:gridCol>
                <a:gridCol w="467667">
                  <a:extLst>
                    <a:ext uri="{9D8B030D-6E8A-4147-A177-3AD203B41FA5}">
                      <a16:colId xmlns:a16="http://schemas.microsoft.com/office/drawing/2014/main" val="3494924533"/>
                    </a:ext>
                  </a:extLst>
                </a:gridCol>
              </a:tblGrid>
              <a:tr h="851240"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en-CA" sz="22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</a:t>
                      </a:r>
                      <a:endParaRPr lang="en-CA" sz="22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</a:t>
                      </a:r>
                      <a:endParaRPr lang="en-CA" sz="22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en-CA" sz="22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en-CA" sz="22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</a:t>
                      </a:r>
                      <a:endParaRPr lang="en-CA" sz="22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0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</a:t>
                      </a:r>
                      <a:endParaRPr lang="en-CA" sz="2200" b="0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420973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530969303"/>
              </p:ext>
            </p:extLst>
          </p:nvPr>
        </p:nvGraphicFramePr>
        <p:xfrm>
          <a:off x="1976970" y="2218552"/>
          <a:ext cx="3222295" cy="837553"/>
        </p:xfrm>
        <a:graphic>
          <a:graphicData uri="http://schemas.openxmlformats.org/drawingml/2006/table">
            <a:tbl>
              <a:tblPr/>
              <a:tblGrid>
                <a:gridCol w="458886">
                  <a:extLst>
                    <a:ext uri="{9D8B030D-6E8A-4147-A177-3AD203B41FA5}">
                      <a16:colId xmlns:a16="http://schemas.microsoft.com/office/drawing/2014/main" val="1173580605"/>
                    </a:ext>
                  </a:extLst>
                </a:gridCol>
                <a:gridCol w="458886">
                  <a:extLst>
                    <a:ext uri="{9D8B030D-6E8A-4147-A177-3AD203B41FA5}">
                      <a16:colId xmlns:a16="http://schemas.microsoft.com/office/drawing/2014/main" val="911832851"/>
                    </a:ext>
                  </a:extLst>
                </a:gridCol>
                <a:gridCol w="458886">
                  <a:extLst>
                    <a:ext uri="{9D8B030D-6E8A-4147-A177-3AD203B41FA5}">
                      <a16:colId xmlns:a16="http://schemas.microsoft.com/office/drawing/2014/main" val="1629696277"/>
                    </a:ext>
                  </a:extLst>
                </a:gridCol>
                <a:gridCol w="458886">
                  <a:extLst>
                    <a:ext uri="{9D8B030D-6E8A-4147-A177-3AD203B41FA5}">
                      <a16:colId xmlns:a16="http://schemas.microsoft.com/office/drawing/2014/main" val="2656457833"/>
                    </a:ext>
                  </a:extLst>
                </a:gridCol>
                <a:gridCol w="458886">
                  <a:extLst>
                    <a:ext uri="{9D8B030D-6E8A-4147-A177-3AD203B41FA5}">
                      <a16:colId xmlns:a16="http://schemas.microsoft.com/office/drawing/2014/main" val="1676806556"/>
                    </a:ext>
                  </a:extLst>
                </a:gridCol>
                <a:gridCol w="458886">
                  <a:extLst>
                    <a:ext uri="{9D8B030D-6E8A-4147-A177-3AD203B41FA5}">
                      <a16:colId xmlns:a16="http://schemas.microsoft.com/office/drawing/2014/main" val="3542696517"/>
                    </a:ext>
                  </a:extLst>
                </a:gridCol>
                <a:gridCol w="468979">
                  <a:extLst>
                    <a:ext uri="{9D8B030D-6E8A-4147-A177-3AD203B41FA5}">
                      <a16:colId xmlns:a16="http://schemas.microsoft.com/office/drawing/2014/main" val="3494924533"/>
                    </a:ext>
                  </a:extLst>
                </a:gridCol>
              </a:tblGrid>
              <a:tr h="837553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Z</a:t>
                      </a:r>
                      <a:endParaRPr lang="en-CA" sz="22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Y</a:t>
                      </a:r>
                      <a:endParaRPr lang="en-CA" sz="22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X</a:t>
                      </a:r>
                      <a:endParaRPr lang="en-CA" sz="22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</a:t>
                      </a:r>
                      <a:endParaRPr lang="en-CA" sz="22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</a:t>
                      </a:r>
                      <a:endParaRPr lang="en-CA" sz="22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en-CA" sz="22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</a:t>
                      </a:r>
                      <a:endParaRPr lang="en-CA" sz="22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420973"/>
                  </a:ext>
                </a:extLst>
              </a:tr>
            </a:tbl>
          </a:graphicData>
        </a:graphic>
      </p:graphicFrame>
      <p:sp>
        <p:nvSpPr>
          <p:cNvPr id="41" name="TextBox 40"/>
          <p:cNvSpPr txBox="1"/>
          <p:nvPr>
            <p:custDataLst>
              <p:tags r:id="rId5"/>
            </p:custDataLst>
          </p:nvPr>
        </p:nvSpPr>
        <p:spPr>
          <a:xfrm>
            <a:off x="766438" y="1190080"/>
            <a:ext cx="110333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Use the legend to solve the riddle by matching the letters from the top row with their corresponding letters in the second row.</a:t>
            </a:r>
            <a:endParaRPr lang="en-CA" sz="2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2" name="Rectangle 41"/>
          <p:cNvSpPr/>
          <p:nvPr>
            <p:custDataLst>
              <p:tags r:id="rId6"/>
            </p:custDataLst>
          </p:nvPr>
        </p:nvSpPr>
        <p:spPr>
          <a:xfrm>
            <a:off x="6024238" y="2121606"/>
            <a:ext cx="318446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i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What does an alien drink when it has a tummy ache?</a:t>
            </a:r>
            <a:endParaRPr lang="en-CA" sz="2800" b="1" i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43" name="Table 42"/>
          <p:cNvGraphicFramePr>
            <a:graphicFrameLocks noGrp="1"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729622008"/>
              </p:ext>
            </p:extLst>
          </p:nvPr>
        </p:nvGraphicFramePr>
        <p:xfrm>
          <a:off x="1056147" y="4632331"/>
          <a:ext cx="4267200" cy="483194"/>
        </p:xfrm>
        <a:graphic>
          <a:graphicData uri="http://schemas.openxmlformats.org/drawingml/2006/table">
            <a:tbl>
              <a:tblPr/>
              <a:tblGrid>
                <a:gridCol w="711200">
                  <a:extLst>
                    <a:ext uri="{9D8B030D-6E8A-4147-A177-3AD203B41FA5}">
                      <a16:colId xmlns:a16="http://schemas.microsoft.com/office/drawing/2014/main" val="2170649466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1682800267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242708169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1070235557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178512068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365117553"/>
                    </a:ext>
                  </a:extLst>
                </a:gridCol>
              </a:tblGrid>
              <a:tr h="483194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</a:t>
                      </a:r>
                      <a:endParaRPr lang="en-CA" sz="22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Z</a:t>
                      </a:r>
                      <a:endParaRPr lang="en-CA" sz="22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</a:t>
                      </a:r>
                      <a:endParaRPr lang="en-CA" sz="22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</a:t>
                      </a:r>
                      <a:endParaRPr lang="en-CA" sz="22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en-CA" sz="22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Y</a:t>
                      </a:r>
                      <a:endParaRPr lang="en-CA" sz="22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187011"/>
                  </a:ext>
                </a:extLst>
              </a:tr>
            </a:tbl>
          </a:graphicData>
        </a:graphic>
      </p:graphicFrame>
      <p:graphicFrame>
        <p:nvGraphicFramePr>
          <p:cNvPr id="44" name="Table 43"/>
          <p:cNvGraphicFramePr>
            <a:graphicFrameLocks noGrp="1"/>
          </p:cNvGraphicFramePr>
          <p:nvPr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4239084359"/>
              </p:ext>
            </p:extLst>
          </p:nvPr>
        </p:nvGraphicFramePr>
        <p:xfrm>
          <a:off x="1056147" y="5098122"/>
          <a:ext cx="4267200" cy="518160"/>
        </p:xfrm>
        <a:graphic>
          <a:graphicData uri="http://schemas.openxmlformats.org/drawingml/2006/table">
            <a:tbl>
              <a:tblPr/>
              <a:tblGrid>
                <a:gridCol w="711200">
                  <a:extLst>
                    <a:ext uri="{9D8B030D-6E8A-4147-A177-3AD203B41FA5}">
                      <a16:colId xmlns:a16="http://schemas.microsoft.com/office/drawing/2014/main" val="2170649466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1682800267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242708169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1070235557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2178512068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val="365117553"/>
                    </a:ext>
                  </a:extLst>
                </a:gridCol>
              </a:tblGrid>
              <a:tr h="483194">
                <a:tc>
                  <a:txBody>
                    <a:bodyPr/>
                    <a:lstStyle/>
                    <a:p>
                      <a:endParaRPr lang="en-CA" sz="28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187011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699872193"/>
              </p:ext>
            </p:extLst>
          </p:nvPr>
        </p:nvGraphicFramePr>
        <p:xfrm>
          <a:off x="6024238" y="5093526"/>
          <a:ext cx="5061364" cy="519092"/>
        </p:xfrm>
        <a:graphic>
          <a:graphicData uri="http://schemas.openxmlformats.org/drawingml/2006/table">
            <a:tbl>
              <a:tblPr/>
              <a:tblGrid>
                <a:gridCol w="723052">
                  <a:extLst>
                    <a:ext uri="{9D8B030D-6E8A-4147-A177-3AD203B41FA5}">
                      <a16:colId xmlns:a16="http://schemas.microsoft.com/office/drawing/2014/main" val="2170649466"/>
                    </a:ext>
                  </a:extLst>
                </a:gridCol>
                <a:gridCol w="723052">
                  <a:extLst>
                    <a:ext uri="{9D8B030D-6E8A-4147-A177-3AD203B41FA5}">
                      <a16:colId xmlns:a16="http://schemas.microsoft.com/office/drawing/2014/main" val="1682800267"/>
                    </a:ext>
                  </a:extLst>
                </a:gridCol>
                <a:gridCol w="723052">
                  <a:extLst>
                    <a:ext uri="{9D8B030D-6E8A-4147-A177-3AD203B41FA5}">
                      <a16:colId xmlns:a16="http://schemas.microsoft.com/office/drawing/2014/main" val="2242708169"/>
                    </a:ext>
                  </a:extLst>
                </a:gridCol>
                <a:gridCol w="723052">
                  <a:extLst>
                    <a:ext uri="{9D8B030D-6E8A-4147-A177-3AD203B41FA5}">
                      <a16:colId xmlns:a16="http://schemas.microsoft.com/office/drawing/2014/main" val="1070235557"/>
                    </a:ext>
                  </a:extLst>
                </a:gridCol>
                <a:gridCol w="723052">
                  <a:extLst>
                    <a:ext uri="{9D8B030D-6E8A-4147-A177-3AD203B41FA5}">
                      <a16:colId xmlns:a16="http://schemas.microsoft.com/office/drawing/2014/main" val="2178512068"/>
                    </a:ext>
                  </a:extLst>
                </a:gridCol>
                <a:gridCol w="723052">
                  <a:extLst>
                    <a:ext uri="{9D8B030D-6E8A-4147-A177-3AD203B41FA5}">
                      <a16:colId xmlns:a16="http://schemas.microsoft.com/office/drawing/2014/main" val="365117553"/>
                    </a:ext>
                  </a:extLst>
                </a:gridCol>
                <a:gridCol w="723052">
                  <a:extLst>
                    <a:ext uri="{9D8B030D-6E8A-4147-A177-3AD203B41FA5}">
                      <a16:colId xmlns:a16="http://schemas.microsoft.com/office/drawing/2014/main" val="2328741108"/>
                    </a:ext>
                  </a:extLst>
                </a:gridCol>
              </a:tblGrid>
              <a:tr h="519092">
                <a:tc>
                  <a:txBody>
                    <a:bodyPr/>
                    <a:lstStyle/>
                    <a:p>
                      <a:endParaRPr lang="en-CA" sz="28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187011"/>
                  </a:ext>
                </a:extLst>
              </a:tr>
            </a:tbl>
          </a:graphicData>
        </a:graphic>
      </p:graphicFrame>
      <p:graphicFrame>
        <p:nvGraphicFramePr>
          <p:cNvPr id="51" name="Table 50"/>
          <p:cNvGraphicFramePr>
            <a:graphicFrameLocks noGrp="1"/>
          </p:cNvGraphicFramePr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1633409046"/>
              </p:ext>
            </p:extLst>
          </p:nvPr>
        </p:nvGraphicFramePr>
        <p:xfrm>
          <a:off x="6024238" y="4623130"/>
          <a:ext cx="5061364" cy="483194"/>
        </p:xfrm>
        <a:graphic>
          <a:graphicData uri="http://schemas.openxmlformats.org/drawingml/2006/table">
            <a:tbl>
              <a:tblPr/>
              <a:tblGrid>
                <a:gridCol w="726575">
                  <a:extLst>
                    <a:ext uri="{9D8B030D-6E8A-4147-A177-3AD203B41FA5}">
                      <a16:colId xmlns:a16="http://schemas.microsoft.com/office/drawing/2014/main" val="2170649466"/>
                    </a:ext>
                  </a:extLst>
                </a:gridCol>
                <a:gridCol w="719529">
                  <a:extLst>
                    <a:ext uri="{9D8B030D-6E8A-4147-A177-3AD203B41FA5}">
                      <a16:colId xmlns:a16="http://schemas.microsoft.com/office/drawing/2014/main" val="1682800267"/>
                    </a:ext>
                  </a:extLst>
                </a:gridCol>
                <a:gridCol w="723052">
                  <a:extLst>
                    <a:ext uri="{9D8B030D-6E8A-4147-A177-3AD203B41FA5}">
                      <a16:colId xmlns:a16="http://schemas.microsoft.com/office/drawing/2014/main" val="2242708169"/>
                    </a:ext>
                  </a:extLst>
                </a:gridCol>
                <a:gridCol w="723052">
                  <a:extLst>
                    <a:ext uri="{9D8B030D-6E8A-4147-A177-3AD203B41FA5}">
                      <a16:colId xmlns:a16="http://schemas.microsoft.com/office/drawing/2014/main" val="1070235557"/>
                    </a:ext>
                  </a:extLst>
                </a:gridCol>
                <a:gridCol w="723052">
                  <a:extLst>
                    <a:ext uri="{9D8B030D-6E8A-4147-A177-3AD203B41FA5}">
                      <a16:colId xmlns:a16="http://schemas.microsoft.com/office/drawing/2014/main" val="2178512068"/>
                    </a:ext>
                  </a:extLst>
                </a:gridCol>
                <a:gridCol w="723052">
                  <a:extLst>
                    <a:ext uri="{9D8B030D-6E8A-4147-A177-3AD203B41FA5}">
                      <a16:colId xmlns:a16="http://schemas.microsoft.com/office/drawing/2014/main" val="365117553"/>
                    </a:ext>
                  </a:extLst>
                </a:gridCol>
                <a:gridCol w="723052">
                  <a:extLst>
                    <a:ext uri="{9D8B030D-6E8A-4147-A177-3AD203B41FA5}">
                      <a16:colId xmlns:a16="http://schemas.microsoft.com/office/drawing/2014/main" val="2328741108"/>
                    </a:ext>
                  </a:extLst>
                </a:gridCol>
              </a:tblGrid>
              <a:tr h="483194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X</a:t>
                      </a:r>
                      <a:endParaRPr lang="en-CA" sz="22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</a:t>
                      </a:r>
                      <a:endParaRPr lang="en-CA" sz="22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en-CA" sz="22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-</a:t>
                      </a:r>
                      <a:endParaRPr lang="en-CA" sz="22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Z</a:t>
                      </a:r>
                      <a:endParaRPr lang="en-CA" sz="22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en-CA" sz="22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</a:t>
                      </a:r>
                      <a:endParaRPr lang="en-CA" sz="2200" b="1" dirty="0"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5187011"/>
                  </a:ext>
                </a:extLst>
              </a:tr>
            </a:tbl>
          </a:graphicData>
        </a:graphic>
      </p:graphicFrame>
      <p:sp>
        <p:nvSpPr>
          <p:cNvPr id="75" name="TextBox 74"/>
          <p:cNvSpPr txBox="1"/>
          <p:nvPr>
            <p:custDataLst>
              <p:tags r:id="rId11"/>
            </p:custDataLst>
          </p:nvPr>
        </p:nvSpPr>
        <p:spPr>
          <a:xfrm>
            <a:off x="2971754" y="5940207"/>
            <a:ext cx="6622674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hlinkClick r:id="rId14" action="ppaction://hlinksldjump"/>
              </a:rPr>
              <a:t>Click here when you have solved this riddle</a:t>
            </a:r>
            <a:endParaRPr lang="en-CA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09866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>
            <p:custDataLst>
              <p:tags r:id="rId1"/>
            </p:custDataLst>
          </p:nvPr>
        </p:nvGrpSpPr>
        <p:grpSpPr>
          <a:xfrm>
            <a:off x="4492055" y="3260361"/>
            <a:ext cx="2684654" cy="3488266"/>
            <a:chOff x="3054663" y="1400490"/>
            <a:chExt cx="3089205" cy="4856778"/>
          </a:xfrm>
        </p:grpSpPr>
        <p:pic>
          <p:nvPicPr>
            <p:cNvPr id="5" name="Picture 4" descr="Blogography × Door"/>
            <p:cNvPicPr>
              <a:picLocks noChangeAspect="1"/>
            </p:cNvPicPr>
            <p:nvPr/>
          </p:nvPicPr>
          <p:blipFill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725" t="10241" r="17298" b="9880"/>
            <a:stretch/>
          </p:blipFill>
          <p:spPr>
            <a:xfrm>
              <a:off x="3143175" y="1400490"/>
              <a:ext cx="3000693" cy="4856778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 rot="20967636">
              <a:off x="3054663" y="4202397"/>
              <a:ext cx="1680794" cy="995418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b="1" dirty="0">
                  <a:solidFill>
                    <a:srgbClr val="FF0000"/>
                  </a:solidFill>
                </a:rPr>
                <a:t>EXIT!</a:t>
              </a:r>
              <a:endParaRPr lang="en-CA" sz="2800" b="1" dirty="0">
                <a:solidFill>
                  <a:srgbClr val="FF0000"/>
                </a:solidFill>
              </a:endParaRPr>
            </a:p>
          </p:txBody>
        </p:sp>
      </p:grpSp>
      <p:pic>
        <p:nvPicPr>
          <p:cNvPr id="1028" name="Picture 4" descr="Old Key Clipart - Clipart Suggest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258" y="4823238"/>
            <a:ext cx="2079625" cy="1320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>
            <p:custDataLst>
              <p:tags r:id="rId3"/>
            </p:custDataLst>
          </p:nvPr>
        </p:nvSpPr>
        <p:spPr>
          <a:xfrm rot="19067994">
            <a:off x="2378857" y="4819828"/>
            <a:ext cx="880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Verdana" panose="020B0604030504040204" pitchFamily="34" charset="0"/>
                <a:ea typeface="Verdana" panose="020B0604030504040204" pitchFamily="34" charset="0"/>
              </a:rPr>
              <a:t>Clink!</a:t>
            </a:r>
            <a:endParaRPr lang="en-CA" i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794024" y="428049"/>
            <a:ext cx="10515600" cy="31117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60000"/>
              </a:lnSpc>
              <a:buFont typeface="Arial" panose="020B0604020202020204" pitchFamily="34" charset="0"/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Ginger ale-</a:t>
            </a:r>
            <a:r>
              <a:rPr lang="en-US" sz="2000" dirty="0" err="1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ien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!” you shout excitedly.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Clink!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key drops from the ceiling. You pick it up, insert it into the lock, open the door and step outside.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“Phew! That was … uh … interesting,” you say.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 you hurry home, you hear, “3 … 2 … 1 … BLAST OFF!”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cxnSp>
        <p:nvCxnSpPr>
          <p:cNvPr id="12" name="Straight Connector 11"/>
          <p:cNvCxnSpPr/>
          <p:nvPr>
            <p:custDataLst>
              <p:tags r:id="rId5"/>
            </p:custDataLst>
          </p:nvPr>
        </p:nvCxnSpPr>
        <p:spPr>
          <a:xfrm flipV="1">
            <a:off x="2999846" y="4399882"/>
            <a:ext cx="0" cy="126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>
            <p:custDataLst>
              <p:tags r:id="rId6"/>
            </p:custDataLst>
          </p:nvPr>
        </p:nvCxnSpPr>
        <p:spPr>
          <a:xfrm flipV="1">
            <a:off x="2216462" y="5257639"/>
            <a:ext cx="152400" cy="215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>
            <p:custDataLst>
              <p:tags r:id="rId7"/>
            </p:custDataLst>
          </p:nvPr>
        </p:nvCxnSpPr>
        <p:spPr>
          <a:xfrm flipV="1">
            <a:off x="3210124" y="4672386"/>
            <a:ext cx="161176" cy="569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>
            <p:custDataLst>
              <p:tags r:id="rId8"/>
            </p:custDataLst>
          </p:nvPr>
        </p:nvCxnSpPr>
        <p:spPr>
          <a:xfrm flipV="1">
            <a:off x="2412430" y="5406452"/>
            <a:ext cx="0" cy="1260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>
            <p:custDataLst>
              <p:tags r:id="rId9"/>
            </p:custDataLst>
          </p:nvPr>
        </p:nvCxnSpPr>
        <p:spPr>
          <a:xfrm flipV="1">
            <a:off x="3088638" y="4418205"/>
            <a:ext cx="152400" cy="2154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>
            <p:custDataLst>
              <p:tags r:id="rId10"/>
            </p:custDataLst>
          </p:nvPr>
        </p:nvCxnSpPr>
        <p:spPr>
          <a:xfrm flipV="1">
            <a:off x="2193930" y="5200738"/>
            <a:ext cx="161176" cy="569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>
            <p:custDataLst>
              <p:tags r:id="rId11"/>
            </p:custDataLst>
          </p:nvPr>
        </p:nvSpPr>
        <p:spPr>
          <a:xfrm rot="20902878">
            <a:off x="4285194" y="5214733"/>
            <a:ext cx="1734440" cy="830997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sz="800" dirty="0">
              <a:latin typeface="Verdana" panose="020B0604030504040204" pitchFamily="34" charset="0"/>
              <a:ea typeface="Verdana" panose="020B0604030504040204" pitchFamily="34" charset="0"/>
              <a:hlinkClick r:id="rId16" action="ppaction://hlinksldjump"/>
            </a:endParaRPr>
          </a:p>
          <a:p>
            <a:pPr algn="ctr"/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hlinkClick r:id="rId16" action="ppaction://hlinksldjump"/>
              </a:rPr>
              <a:t>Click here to exit</a:t>
            </a: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8789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width=132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448" y="210517"/>
            <a:ext cx="1257300" cy="1095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2156158" y="3080044"/>
            <a:ext cx="78281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>
                <a:latin typeface="Verdana" panose="020B0604030504040204" pitchFamily="34" charset="0"/>
                <a:ea typeface="Verdana" panose="020B0604030504040204" pitchFamily="34" charset="0"/>
              </a:rPr>
              <a:t>The End </a:t>
            </a:r>
            <a:endParaRPr lang="en-CA" sz="7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367448" y="3571484"/>
            <a:ext cx="3286516" cy="3286516"/>
          </a:xfrm>
          <a:prstGeom prst="rect">
            <a:avLst/>
          </a:prstGeom>
        </p:spPr>
      </p:pic>
      <p:pic>
        <p:nvPicPr>
          <p:cNvPr id="8194" name="Picture 2" descr="https://images.prismic.io/tdsrcstaff/21bbca2c-d1af-4fc8-ba76-7099c103bb81_23+stickers+3.jpg?auto=compress,format?auto=compress,format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8131382" y="222598"/>
            <a:ext cx="3161723" cy="3161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0344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images.prismic.io/tdsrcstaff/97f9041d-c4bd-4fde-9447-af0985cd7520_19-02+pre-reader+notebook+Introduction.jpg?auto=compress,format?auto=compress,format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9811" y="2552385"/>
            <a:ext cx="4155303" cy="4155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542692" y="793425"/>
            <a:ext cx="11043425" cy="2488608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It’s late on a summer evening, and you’re walking home from swimming.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You’re late for dinner and rushing back when you see some kids walking into a building that looks like a rocket filled with books. </a:t>
            </a:r>
            <a:endParaRPr lang="en-CA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Rectangle 5"/>
          <p:cNvSpPr/>
          <p:nvPr>
            <p:custDataLst>
              <p:tags r:id="rId3"/>
            </p:custDataLst>
          </p:nvPr>
        </p:nvSpPr>
        <p:spPr>
          <a:xfrm>
            <a:off x="542692" y="2552385"/>
            <a:ext cx="746644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“That’s strange,” you think to yourself. “I didn’t know there was a library here.” Your curiosity pulls you in.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 you enter the library, you close the door behind you.</a:t>
            </a:r>
          </a:p>
          <a:p>
            <a:pPr>
              <a:lnSpc>
                <a:spcPct val="150000"/>
              </a:lnSpc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hear a twinkling 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sound,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the door disappears.</a:t>
            </a:r>
          </a:p>
        </p:txBody>
      </p:sp>
    </p:spTree>
    <p:extLst>
      <p:ext uri="{BB962C8B-B14F-4D97-AF65-F5344CB8AC3E}">
        <p14:creationId xmlns:p14="http://schemas.microsoft.com/office/powerpoint/2010/main" val="1657863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780330" y="1208167"/>
            <a:ext cx="10515600" cy="22225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70000"/>
              </a:lnSpc>
              <a:buFont typeface="Arial" panose="020B0604020202020204" pitchFamily="34" charset="0"/>
              <a:buNone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70000"/>
              </a:lnSpc>
              <a:buFont typeface="Arial" panose="020B0604020202020204" pitchFamily="34" charset="0"/>
              <a:buNone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>
            <p:custDataLst>
              <p:tags r:id="rId2"/>
            </p:custDataLst>
          </p:nvPr>
        </p:nvSpPr>
        <p:spPr>
          <a:xfrm>
            <a:off x="780330" y="1812834"/>
            <a:ext cx="7605387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library is quiet even though there are customers.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try to ask them what happened to the door, but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 one reacts. They are holograms! </a:t>
            </a:r>
          </a:p>
          <a:p>
            <a:endParaRPr lang="en-CA" dirty="0"/>
          </a:p>
        </p:txBody>
      </p:sp>
      <p:sp>
        <p:nvSpPr>
          <p:cNvPr id="7" name="TextBox 6"/>
          <p:cNvSpPr txBox="1"/>
          <p:nvPr>
            <p:custDataLst>
              <p:tags r:id="rId3"/>
            </p:custDataLst>
          </p:nvPr>
        </p:nvSpPr>
        <p:spPr>
          <a:xfrm>
            <a:off x="780330" y="3987161"/>
            <a:ext cx="1024822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walk down the stairs and see a long hallway. The first door on your left has the 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words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“Come in” written on it. You grasp the doorknob and slowly turn it. </a:t>
            </a:r>
          </a:p>
          <a:p>
            <a:endParaRPr lang="en-CA" dirty="0"/>
          </a:p>
        </p:txBody>
      </p:sp>
      <p:pic>
        <p:nvPicPr>
          <p:cNvPr id="6148" name="Picture 4" descr="https://images.prismic.io/tdsrcstaff/9a666b06-5b66-4477-81c5-acdebb19ad45_19-01+pre-reader+notebook+reading.jpg?auto=compress,format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2845" y="2048462"/>
            <a:ext cx="4212109" cy="1684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8196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57666" y="1218523"/>
            <a:ext cx="6178031" cy="36916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open the door and are shocked to see a lizard-like creature lifting book weights.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“Oh, hello!” the creature exclaims. “Welcome to the overnight library. The more you read, the bigger your muscles get! 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”You’re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welcome to spend the night here working out … I mean … reading, if you </a:t>
            </a:r>
            <a:r>
              <a:rPr lang="en-US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want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!”</a:t>
            </a:r>
          </a:p>
        </p:txBody>
      </p:sp>
      <p:pic>
        <p:nvPicPr>
          <p:cNvPr id="2" name="Picture 2" descr="https://images.prismic.io/tdsrcstaff/2f9f5f36-01d1-4c59-97dd-f164af5c3252_20-14+notebook+reading+goal.jpg?auto=compress,format?auto=compress,format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4575" y="501040"/>
            <a:ext cx="3498938" cy="5248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3128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556721" y="602313"/>
            <a:ext cx="7205678" cy="36872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“Uh, no thanks,” you say. “Do you know how I can get out of here? My parents are expecting me home.”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“The only other exit is at the end of this long hallway,” the creature replies. “But no one has been able to figure out the 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combination for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 keypad. </a:t>
            </a:r>
            <a:r>
              <a:rPr lang="en-US" sz="2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You’d </a:t>
            </a: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better get going before the library launches into space!”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“OK, thanks!” you say. You quietly shut the door and walk to the end of the hallway.  </a:t>
            </a:r>
          </a:p>
        </p:txBody>
      </p:sp>
      <p:pic>
        <p:nvPicPr>
          <p:cNvPr id="3" name="Picture 2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7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-40000" contrast="-20000"/>
                    </a14:imgEffect>
                  </a14:imgLayer>
                </a14:imgProps>
              </a:ext>
            </a:extLst>
          </a:blip>
          <a:srcRect l="3047" t="6685" r="3601" b="3261"/>
          <a:stretch/>
        </p:blipFill>
        <p:spPr>
          <a:xfrm>
            <a:off x="8032441" y="1729703"/>
            <a:ext cx="3757961" cy="3534936"/>
          </a:xfrm>
          <a:prstGeom prst="rect">
            <a:avLst/>
          </a:prstGeom>
        </p:spPr>
      </p:pic>
      <p:sp>
        <p:nvSpPr>
          <p:cNvPr id="6" name="TextBox 5"/>
          <p:cNvSpPr txBox="1"/>
          <p:nvPr>
            <p:custDataLst>
              <p:tags r:id="rId3"/>
            </p:custDataLst>
          </p:nvPr>
        </p:nvSpPr>
        <p:spPr>
          <a:xfrm>
            <a:off x="9709671" y="2966225"/>
            <a:ext cx="702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EXIT</a:t>
            </a:r>
            <a:endParaRPr lang="en-CA" b="1" dirty="0">
              <a:solidFill>
                <a:schemeClr val="bg1"/>
              </a:solidFill>
            </a:endParaRPr>
          </a:p>
        </p:txBody>
      </p:sp>
      <p:pic>
        <p:nvPicPr>
          <p:cNvPr id="7" name="Picture 6" descr="codeklavier | Free SV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1422" y="3497171"/>
            <a:ext cx="322044" cy="32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715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1"/>
            </p:custDataLst>
          </p:nvPr>
        </p:nvSpPr>
        <p:spPr>
          <a:xfrm>
            <a:off x="557561" y="1873405"/>
            <a:ext cx="10783229" cy="35906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Content Placeholder 2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869539" y="560400"/>
            <a:ext cx="10781686" cy="36730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reach the door. You see the keypad and a riddle.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en-US" sz="2000" b="1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b="1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Enter the next two numbers in the sequence to unlock the door</a:t>
            </a:r>
            <a:r>
              <a:rPr lang="en-US" sz="2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i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i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5" name="TextBox 4"/>
          <p:cNvSpPr txBox="1"/>
          <p:nvPr>
            <p:custDataLst>
              <p:tags r:id="rId3"/>
            </p:custDataLst>
          </p:nvPr>
        </p:nvSpPr>
        <p:spPr>
          <a:xfrm>
            <a:off x="869539" y="3446907"/>
            <a:ext cx="76733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latin typeface="Verdana" panose="020B0604030504040204" pitchFamily="34" charset="0"/>
                <a:ea typeface="Verdana" panose="020B0604030504040204" pitchFamily="34" charset="0"/>
              </a:rPr>
              <a:t>90, 85, 75, 60, ___ , ___</a:t>
            </a:r>
            <a:endParaRPr lang="en-CA" sz="4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TextBox 5">
            <a:hlinkClick r:id="rId9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2077837" y="5733368"/>
            <a:ext cx="3266323" cy="40923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hlinkClick r:id="rId9" action="ppaction://hlinksldjump"/>
              </a:rPr>
              <a:t>Click here for a hint</a:t>
            </a:r>
            <a:endParaRPr lang="en-CA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>
            <p:custDataLst>
              <p:tags r:id="rId5"/>
            </p:custDataLst>
          </p:nvPr>
        </p:nvSpPr>
        <p:spPr>
          <a:xfrm>
            <a:off x="5803590" y="5742494"/>
            <a:ext cx="4572000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hlinkClick r:id="rId10" action="ppaction://hlinksldjump"/>
              </a:rPr>
              <a:t>Click here to try the keypad</a:t>
            </a:r>
            <a:endParaRPr lang="en-CA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8" name="Picture 7" descr="codeklavier | Free SVG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1433" y="2861922"/>
            <a:ext cx="2477934" cy="247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444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838200" y="2503487"/>
            <a:ext cx="10515600" cy="256995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The numbers are decreasing in a pattern: first by 5 (from 90 to 85), then by 10 (from 85 to 75), and then by 15 (from 75 to 60).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So, if the next two numbers follow that pattern, the correct answer should be… </a:t>
            </a:r>
            <a:endParaRPr lang="en-CA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TextBox 3"/>
          <p:cNvSpPr txBox="1"/>
          <p:nvPr>
            <p:custDataLst>
              <p:tags r:id="rId2"/>
            </p:custDataLst>
          </p:nvPr>
        </p:nvSpPr>
        <p:spPr>
          <a:xfrm>
            <a:off x="838200" y="1117739"/>
            <a:ext cx="100737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90, 85, 75, 60, ___ , ___</a:t>
            </a:r>
            <a:endParaRPr lang="en-CA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>
            <p:custDataLst>
              <p:tags r:id="rId3"/>
            </p:custDataLst>
          </p:nvPr>
        </p:nvSpPr>
        <p:spPr>
          <a:xfrm>
            <a:off x="6666817" y="5520474"/>
            <a:ext cx="4031663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hlinkClick r:id="rId7" action="ppaction://hlinksldjump"/>
              </a:rPr>
              <a:t>Click here to try the keypad</a:t>
            </a:r>
            <a:endParaRPr lang="en-CA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TextBox 4">
            <a:hlinkClick r:id="rId8" action="ppaction://hlinksldjump"/>
          </p:cNvPr>
          <p:cNvSpPr txBox="1"/>
          <p:nvPr>
            <p:custDataLst>
              <p:tags r:id="rId4"/>
            </p:custDataLst>
          </p:nvPr>
        </p:nvSpPr>
        <p:spPr>
          <a:xfrm>
            <a:off x="1995813" y="5520474"/>
            <a:ext cx="3546343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  <a:hlinkClick r:id="rId9" action="ppaction://hlinksldjump"/>
              </a:rPr>
              <a:t>Click here for another hint</a:t>
            </a:r>
            <a:endParaRPr lang="en-CA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935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838200" y="2716128"/>
            <a:ext cx="10515600" cy="3147052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The numbers are decreasing in a pattern: first by 5 (from 90 to 85), then by 10 (from 85 to 75), and then by 15 (from 75 to 60). So, that means the next number should decrease by 20 (60-20=?).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And, finally, the last number in the sequence will decrease from that by 25!</a:t>
            </a:r>
            <a:endParaRPr lang="en-CA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838200" y="463690"/>
            <a:ext cx="10515600" cy="25699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latin typeface="Verdana" panose="020B0604030504040204" pitchFamily="34" charset="0"/>
                <a:ea typeface="Verdana" panose="020B0604030504040204" pitchFamily="34" charset="0"/>
              </a:rPr>
              <a:t>Let’s have a closer look:</a:t>
            </a:r>
            <a:endParaRPr lang="en-CA" sz="2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>
            <p:custDataLst>
              <p:tags r:id="rId3"/>
            </p:custDataLst>
          </p:nvPr>
        </p:nvSpPr>
        <p:spPr>
          <a:xfrm>
            <a:off x="690476" y="1719696"/>
            <a:ext cx="100737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90, 85, 75, 60, ___ , ___</a:t>
            </a:r>
            <a:endParaRPr lang="en-CA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TextBox 7"/>
          <p:cNvSpPr txBox="1"/>
          <p:nvPr>
            <p:custDataLst>
              <p:tags r:id="rId4"/>
            </p:custDataLst>
          </p:nvPr>
        </p:nvSpPr>
        <p:spPr>
          <a:xfrm>
            <a:off x="4334973" y="6030131"/>
            <a:ext cx="3724507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hlinkClick r:id="rId8" action="ppaction://hlinksldjump"/>
              </a:rPr>
              <a:t>Click here to try the keypad</a:t>
            </a:r>
            <a:endParaRPr lang="en-CA" sz="2400" dirty="0"/>
          </a:p>
        </p:txBody>
      </p:sp>
      <p:sp>
        <p:nvSpPr>
          <p:cNvPr id="9" name="TextBox 8"/>
          <p:cNvSpPr txBox="1"/>
          <p:nvPr>
            <p:custDataLst>
              <p:tags r:id="rId5"/>
            </p:custDataLst>
          </p:nvPr>
        </p:nvSpPr>
        <p:spPr>
          <a:xfrm>
            <a:off x="690476" y="4289654"/>
            <a:ext cx="100737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90, 85, 75, 60, ___ , ___</a:t>
            </a:r>
            <a:endParaRPr lang="en-CA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184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1046521" y="500182"/>
            <a:ext cx="100737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</a:rPr>
              <a:t>90, 85, 75, 60, ___ , ___</a:t>
            </a:r>
            <a:endParaRPr lang="en-CA" sz="40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>
            <p:custDataLst>
              <p:tags r:id="rId2"/>
            </p:custDataLst>
          </p:nvPr>
        </p:nvSpPr>
        <p:spPr>
          <a:xfrm>
            <a:off x="2859669" y="1706970"/>
            <a:ext cx="6447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/>
              <a:t>Click on a set of numbers to enter into the keypad</a:t>
            </a:r>
            <a:endParaRPr lang="en-CA" sz="2400" i="1" dirty="0"/>
          </a:p>
        </p:txBody>
      </p:sp>
      <p:sp>
        <p:nvSpPr>
          <p:cNvPr id="7" name="TextBox 6"/>
          <p:cNvSpPr txBox="1"/>
          <p:nvPr>
            <p:custDataLst>
              <p:tags r:id="rId3"/>
            </p:custDataLst>
          </p:nvPr>
        </p:nvSpPr>
        <p:spPr>
          <a:xfrm>
            <a:off x="1046519" y="2375149"/>
            <a:ext cx="2330245" cy="11079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6600" dirty="0">
                <a:hlinkClick r:id="rId14" action="ppaction://hlinksldjump"/>
              </a:rPr>
              <a:t>50, 35</a:t>
            </a:r>
            <a:endParaRPr lang="en-CA" sz="6600" dirty="0"/>
          </a:p>
        </p:txBody>
      </p:sp>
      <p:sp>
        <p:nvSpPr>
          <p:cNvPr id="8" name="TextBox 7"/>
          <p:cNvSpPr txBox="1"/>
          <p:nvPr>
            <p:custDataLst>
              <p:tags r:id="rId4"/>
            </p:custDataLst>
          </p:nvPr>
        </p:nvSpPr>
        <p:spPr>
          <a:xfrm>
            <a:off x="1046519" y="3689659"/>
            <a:ext cx="2330245" cy="11079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 dirty="0">
                <a:hlinkClick r:id="rId14" action="ppaction://hlinksldjump"/>
              </a:rPr>
              <a:t>30, 10</a:t>
            </a:r>
            <a:endParaRPr lang="en-CA" sz="6600" dirty="0"/>
          </a:p>
        </p:txBody>
      </p:sp>
      <p:sp>
        <p:nvSpPr>
          <p:cNvPr id="9" name="TextBox 8"/>
          <p:cNvSpPr txBox="1"/>
          <p:nvPr>
            <p:custDataLst>
              <p:tags r:id="rId5"/>
            </p:custDataLst>
          </p:nvPr>
        </p:nvSpPr>
        <p:spPr>
          <a:xfrm>
            <a:off x="1046518" y="5004169"/>
            <a:ext cx="2330245" cy="11079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 dirty="0">
                <a:hlinkClick r:id="rId14" action="ppaction://hlinksldjump"/>
              </a:rPr>
              <a:t>75, 90</a:t>
            </a:r>
            <a:endParaRPr lang="en-CA" sz="6600" dirty="0"/>
          </a:p>
        </p:txBody>
      </p:sp>
      <p:sp>
        <p:nvSpPr>
          <p:cNvPr id="10" name="TextBox 9"/>
          <p:cNvSpPr txBox="1"/>
          <p:nvPr>
            <p:custDataLst>
              <p:tags r:id="rId6"/>
            </p:custDataLst>
          </p:nvPr>
        </p:nvSpPr>
        <p:spPr>
          <a:xfrm>
            <a:off x="4852218" y="2375149"/>
            <a:ext cx="2330245" cy="11079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 dirty="0">
                <a:hlinkClick r:id="rId14" action="ppaction://hlinksldjump"/>
              </a:rPr>
              <a:t>40, 20</a:t>
            </a:r>
            <a:endParaRPr lang="en-CA" sz="6600" dirty="0"/>
          </a:p>
        </p:txBody>
      </p:sp>
      <p:sp>
        <p:nvSpPr>
          <p:cNvPr id="11" name="TextBox 10"/>
          <p:cNvSpPr txBox="1"/>
          <p:nvPr>
            <p:custDataLst>
              <p:tags r:id="rId7"/>
            </p:custDataLst>
          </p:nvPr>
        </p:nvSpPr>
        <p:spPr>
          <a:xfrm>
            <a:off x="4918278" y="3689659"/>
            <a:ext cx="2330245" cy="11079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 dirty="0">
                <a:hlinkClick r:id="rId14" action="ppaction://hlinksldjump"/>
              </a:rPr>
              <a:t>45, 30</a:t>
            </a:r>
            <a:endParaRPr lang="en-CA" sz="6600" dirty="0"/>
          </a:p>
        </p:txBody>
      </p:sp>
      <p:sp>
        <p:nvSpPr>
          <p:cNvPr id="12" name="TextBox 11"/>
          <p:cNvSpPr txBox="1"/>
          <p:nvPr>
            <p:custDataLst>
              <p:tags r:id="rId8"/>
            </p:custDataLst>
          </p:nvPr>
        </p:nvSpPr>
        <p:spPr>
          <a:xfrm>
            <a:off x="4918278" y="5004169"/>
            <a:ext cx="2330245" cy="11079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 dirty="0">
                <a:hlinkClick r:id="rId14" action="ppaction://hlinksldjump"/>
              </a:rPr>
              <a:t>90, 85</a:t>
            </a:r>
            <a:endParaRPr lang="en-CA" sz="6600" dirty="0"/>
          </a:p>
        </p:txBody>
      </p:sp>
      <p:sp>
        <p:nvSpPr>
          <p:cNvPr id="13" name="TextBox 12"/>
          <p:cNvSpPr txBox="1"/>
          <p:nvPr>
            <p:custDataLst>
              <p:tags r:id="rId9"/>
            </p:custDataLst>
          </p:nvPr>
        </p:nvSpPr>
        <p:spPr>
          <a:xfrm>
            <a:off x="8763766" y="2375149"/>
            <a:ext cx="2330245" cy="11079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 dirty="0">
                <a:hlinkClick r:id="rId14" action="ppaction://hlinksldjump"/>
              </a:rPr>
              <a:t>66, 65</a:t>
            </a:r>
            <a:endParaRPr lang="en-CA" sz="6600" dirty="0"/>
          </a:p>
        </p:txBody>
      </p:sp>
      <p:sp>
        <p:nvSpPr>
          <p:cNvPr id="14" name="TextBox 13"/>
          <p:cNvSpPr txBox="1"/>
          <p:nvPr>
            <p:custDataLst>
              <p:tags r:id="rId10"/>
            </p:custDataLst>
          </p:nvPr>
        </p:nvSpPr>
        <p:spPr>
          <a:xfrm>
            <a:off x="8763765" y="3689659"/>
            <a:ext cx="2330245" cy="11079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 dirty="0">
                <a:hlinkClick r:id="rId15" action="ppaction://hlinksldjump"/>
              </a:rPr>
              <a:t>40, 15</a:t>
            </a:r>
            <a:endParaRPr lang="en-CA" sz="6600" dirty="0"/>
          </a:p>
        </p:txBody>
      </p:sp>
      <p:sp>
        <p:nvSpPr>
          <p:cNvPr id="15" name="TextBox 14"/>
          <p:cNvSpPr txBox="1"/>
          <p:nvPr>
            <p:custDataLst>
              <p:tags r:id="rId11"/>
            </p:custDataLst>
          </p:nvPr>
        </p:nvSpPr>
        <p:spPr>
          <a:xfrm>
            <a:off x="8825296" y="5004169"/>
            <a:ext cx="2294988" cy="11079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600" dirty="0">
                <a:hlinkClick r:id="rId14" action="ppaction://hlinksldjump"/>
              </a:rPr>
              <a:t>35, 05</a:t>
            </a:r>
            <a:endParaRPr lang="en-CA" sz="6600" dirty="0"/>
          </a:p>
        </p:txBody>
      </p:sp>
    </p:spTree>
    <p:extLst>
      <p:ext uri="{BB962C8B-B14F-4D97-AF65-F5344CB8AC3E}">
        <p14:creationId xmlns:p14="http://schemas.microsoft.com/office/powerpoint/2010/main" val="9465842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5C2E71F61C2C40A21E65B1F34B062D" ma:contentTypeVersion="221" ma:contentTypeDescription="Create a new document." ma:contentTypeScope="" ma:versionID="b022dc17715e26b8f7a52a43181b30a6">
  <xsd:schema xmlns:xsd="http://www.w3.org/2001/XMLSchema" xmlns:xs="http://www.w3.org/2001/XMLSchema" xmlns:p="http://schemas.microsoft.com/office/2006/metadata/properties" xmlns:ns2="588dd58b-c235-4de7-be6d-a821336e58b0" xmlns:ns3="de22d9e6-8a98-4823-941d-63c351f7f7e2" xmlns:ns4="ac5d1785-27ef-4a5d-a175-25b009aed00f" targetNamespace="http://schemas.microsoft.com/office/2006/metadata/properties" ma:root="true" ma:fieldsID="4c1e5ecfd69a672823f6c2d39da0b778" ns2:_="" ns3:_="" ns4:_="">
    <xsd:import namespace="588dd58b-c235-4de7-be6d-a821336e58b0"/>
    <xsd:import namespace="de22d9e6-8a98-4823-941d-63c351f7f7e2"/>
    <xsd:import namespace="ac5d1785-27ef-4a5d-a175-25b009aed00f"/>
    <xsd:element name="properties">
      <xsd:complexType>
        <xsd:sequence>
          <xsd:element name="documentManagement">
            <xsd:complexType>
              <xsd:all>
                <xsd:element ref="ns2:BLApprovalDate" minOccurs="0"/>
                <xsd:element ref="ns2:BLApprovalHistory" minOccurs="0"/>
                <xsd:element ref="ns2:BLApprovalStatus" minOccurs="0"/>
                <xsd:element ref="ns2:BLApprovers" minOccurs="0"/>
                <xsd:element ref="ns2:Review-Approval_x0020_Date" minOccurs="0"/>
                <xsd:element ref="ns2:Review-Approval_x0020_History" minOccurs="0"/>
                <xsd:element ref="ns2:Review-Approval_x0020_Status" minOccurs="0"/>
                <xsd:element ref="ns2:Reviewers-Approvers" minOccurs="0"/>
                <xsd:element ref="ns3:Requestor" minOccurs="0"/>
                <xsd:element ref="ns3:Second_x0020_Requestor" minOccurs="0"/>
                <xsd:element ref="ns3:Author0" minOccurs="0"/>
                <xsd:element ref="ns3:Audience" minOccurs="0"/>
                <xsd:element ref="ns3:Target_x0020_Audience" minOccurs="0"/>
                <xsd:element ref="ns3:Number_x0020_of_x0020_French_x0020_words" minOccurs="0"/>
                <xsd:element ref="ns3:Number_x0020_of_x0020_English_x0020_words" minOccurs="0"/>
                <xsd:element ref="ns3:Desired_x0020_publication_x0020_date" minOccurs="0"/>
                <xsd:element ref="ns3:Security_x0020_classification" minOccurs="0"/>
                <xsd:element ref="ns3:Priority_x0020_level" minOccurs="0"/>
                <xsd:element ref="ns3:English_x0020_editor" minOccurs="0"/>
                <xsd:element ref="ns3:Delivery_x0020_date_x0020__x002d__x0020_English_x0020_editor" minOccurs="0"/>
                <xsd:element ref="ns3:Status_x0020_English_x0020_editing" minOccurs="0"/>
                <xsd:element ref="ns3:Translator" minOccurs="0"/>
                <xsd:element ref="ns3:Delivery_x0020_date_x0020__x002d__x0020_Translator" minOccurs="0"/>
                <xsd:element ref="ns3:Status_x0020_Translation" minOccurs="0"/>
                <xsd:element ref="ns3:French_x0020_editor" minOccurs="0"/>
                <xsd:element ref="ns3:Delivery_x0020_date_x0020__x002d__x0020_French_x0020_editor" minOccurs="0"/>
                <xsd:element ref="ns3:Status_x0020_French_x0020_editing" minOccurs="0"/>
                <xsd:element ref="ns3:CSID" minOccurs="0"/>
                <xsd:element ref="ns3:Year" minOccurs="0"/>
                <xsd:element ref="ns3:TaskID" minOccurs="0"/>
                <xsd:element ref="ns3:Project_x0020_Title" minOccurs="0"/>
                <xsd:element ref="ns3:Task_x0020_Title" minOccurs="0"/>
                <xsd:element ref="ns3:Sector" minOccurs="0"/>
                <xsd:element ref="ns3:Branch" minOccurs="0"/>
                <xsd:element ref="ns3:Division" minOccurs="0"/>
                <xsd:element ref="ns3:Communications_x0020_Advisor" minOccurs="0"/>
                <xsd:element ref="ns3:Completed_x0020_Date" minOccurs="0"/>
                <xsd:element ref="ns3:Date_x0020_completed_x0020__x002d__x0020_translator" minOccurs="0"/>
                <xsd:element ref="ns3:Date_x0020_completed_x0020__x002d__x0020_French_x0020_editor" minOccurs="0"/>
                <xsd:element ref="ns3:Date_x0020_completed_x0020__x002d__x0020_English_x0020_editor" minOccurs="0"/>
                <xsd:element ref="ns3:URL" minOccurs="0"/>
                <xsd:element ref="ns3:PS_x0020_Description" minOccurs="0"/>
                <xsd:element ref="ns3:Proposed_x0020_French_x0020_title" minOccurs="0"/>
                <xsd:element ref="ns3:Proposed_x0020_English_x0020_title" minOccurs="0"/>
                <xsd:element ref="ns3:Types_x0020_of_x0020_news" minOccurs="0"/>
                <xsd:element ref="ns3:Initiatives" minOccurs="0"/>
                <xsd:element ref="ns3:Special_x0020_instructions" minOccurs="0"/>
                <xsd:element ref="ns3:Signed_x0020_by" minOccurs="0"/>
                <xsd:element ref="ns3:Title_x0020_of_x0020_the_x0020_person_x0020_approving_x0020_this_x0020_article_x0020_English" minOccurs="0"/>
                <xsd:element ref="ns3:Title_x0020_of_x0020_the_x0020_person_x0020_approving_x0020_this_x0020_article_x0020_French" minOccurs="0"/>
                <xsd:element ref="ns3:Number_x0020_of_x0020_words_x0020__x002d__x0020_Translation" minOccurs="0"/>
                <xsd:element ref="ns3:French_x0020_comparative_x0020_editor" minOccurs="0"/>
                <xsd:element ref="ns3:Delivery_x0020_date_x0020__x002d__x0020_French_x0020_comparative_x0020_editor" minOccurs="0"/>
                <xsd:element ref="ns3:Status_x0020_French_x0020_comparative_x0020_editor" minOccurs="0"/>
                <xsd:element ref="ns3:English_x0020_comparative_x0020_editor" minOccurs="0"/>
                <xsd:element ref="ns3:Delivery_x0020_date_x0020__x002d__x0020_English_x0020_comparative_x0020_editor" minOccurs="0"/>
                <xsd:element ref="ns3:Status_x0020_English_x0020_comparative_x0020_editor" minOccurs="0"/>
                <xsd:element ref="ns3:Date_x0020_completed_x0020__x002d__x0020_French_x0020_comparative_x0020_editor" minOccurs="0"/>
                <xsd:element ref="ns3:Date_x0020_completed_x0020__x002d__x0020_English_x0020_comparative_x0020_editor" minOccurs="0"/>
                <xsd:element ref="ns3:French_x0020_Translator" minOccurs="0"/>
                <xsd:element ref="ns3:Status_x0020_French_x0020_Translation" minOccurs="0"/>
                <xsd:element ref="ns3:Delivery_x0020_date_x0020__x002d__x0020_French_x0020_Translator" minOccurs="0"/>
                <xsd:element ref="ns3:Date_x0020_completed_x0020__x002d__x0020_French_x0020_Translator" minOccurs="0"/>
                <xsd:element ref="ns3:LS_x0020_Comments" minOccurs="0"/>
                <xsd:element ref="ns3:Members" minOccurs="0"/>
                <xsd:element ref="ns3:Global_x0020_Status0" minOccurs="0"/>
                <xsd:element ref="ns4:SharedWithUsers" minOccurs="0"/>
                <xsd:element ref="ns3:Delivery_x0020_Date" minOccurs="0"/>
                <xsd:element ref="ns3:Number_x0020_of_x0020_words_x0020__x002d__x0020_Translation_x0020_FR" minOccurs="0"/>
                <xsd:element ref="ns3:Original_x0020_language_x0020_of_x0020_content" minOccurs="0"/>
                <xsd:element ref="ns3:Send_x0020_to_x0020_client" minOccurs="0"/>
                <xsd:element ref="ns3:Number_x0020_of_x0020_words_x0020__x002d__x0020_Other_x0020_language" minOccurs="0"/>
                <xsd:element ref="ns3:Original_x0020_language" minOccurs="0"/>
                <xsd:element ref="ns3:Assigned_x0020_to_x0020_External" minOccurs="0"/>
                <xsd:element ref="ns3:Document_x0020_Category" minOccurs="0"/>
                <xsd:element ref="ns3:Comparative_x0020_editing_x0020_FR" minOccurs="0"/>
                <xsd:element ref="ns3:Proof_x0020_reading_x0020_FR" minOccurs="0"/>
                <xsd:element ref="ns3:Number_x0020_of_x0020_words_x0020__x002d__x0020_Comparative_x0020_Editing_x0020_EN" minOccurs="0"/>
                <xsd:element ref="ns3:Number_x0020_of_x0020_words_x0020__x002d__x0020_Comparative_x0020_Editing_x0020_FR" minOccurs="0"/>
                <xsd:element ref="ns3:Number_x0020_of_x0020_words_x0020__x002d__x0020_Editing_x0020_EN" minOccurs="0"/>
                <xsd:element ref="ns3:Number_x0020_of_x0020_words_x0020__x002d__x0020_Editing_x0020_FR" minOccurs="0"/>
                <xsd:element ref="ns3:Number_x0020_of_x0020_words_x0020__x002d__x0020_Proofreading_x0020_EN" minOccurs="0"/>
                <xsd:element ref="ns3:Number_x0020_of_x0020_words_x0020__x002d__x0020_Proofreading_x0020_FR" minOccurs="0"/>
                <xsd:element ref="ns3:Number_x0020_of_x0020_words_x0020__x002d__x0020_Translation_x0020_Other_x0020_Language" minOccurs="0"/>
                <xsd:element ref="ns3:Delivery_x0020_date_x2014_English_x0020_editor_x0020__x0028_proofreading_x0029_" minOccurs="0"/>
                <xsd:element ref="ns3:Delivery_x0020_date_x2014_French_x0020_editor_x0020__x0028_proofreading_x0029_" minOccurs="0"/>
                <xsd:element ref="ns3:French_x0020_editor_x0020__x0028_proofreading_x0029_" minOccurs="0"/>
                <xsd:element ref="ns3:English_x0020_editor_x0020__x0028_proofreading_x0029_" minOccurs="0"/>
                <xsd:element ref="ns3:Status_x2014_English_x0020_proofreading" minOccurs="0"/>
                <xsd:element ref="ns3:Status_x2014_French_x0020_proofreadi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8dd58b-c235-4de7-be6d-a821336e58b0" elementFormDefault="qualified">
    <xsd:import namespace="http://schemas.microsoft.com/office/2006/documentManagement/types"/>
    <xsd:import namespace="http://schemas.microsoft.com/office/infopath/2007/PartnerControls"/>
    <xsd:element name="BLApprovalDate" ma:index="2" nillable="true" ma:displayName="Review-Approval Date" ma:format="DateOnly" ma:hidden="true" ma:internalName="BLApprovalDate" ma:readOnly="false">
      <xsd:simpleType>
        <xsd:restriction base="dms:DateTime"/>
      </xsd:simpleType>
    </xsd:element>
    <xsd:element name="BLApprovalHistory" ma:index="3" nillable="true" ma:displayName="Review-Approval History" ma:hidden="true" ma:internalName="BLApprovalHistory" ma:readOnly="false">
      <xsd:simpleType>
        <xsd:restriction base="dms:Note"/>
      </xsd:simpleType>
    </xsd:element>
    <xsd:element name="BLApprovalStatus" ma:index="4" nillable="true" ma:displayName="Review-Approval Status" ma:hidden="true" ma:internalName="BLApprovalStatus" ma:readOnly="false">
      <xsd:simpleType>
        <xsd:restriction base="dms:Text">
          <xsd:maxLength value="255"/>
        </xsd:restriction>
      </xsd:simpleType>
    </xsd:element>
    <xsd:element name="BLApprovers" ma:index="5" nillable="true" ma:displayName="Reviewers-Approvers" ma:hidden="true" ma:internalName="BLApprovers" ma:readOnly="false">
      <xsd:simpleType>
        <xsd:restriction base="dms:Text">
          <xsd:maxLength value="255"/>
        </xsd:restriction>
      </xsd:simpleType>
    </xsd:element>
    <xsd:element name="Review-Approval_x0020_Date" ma:index="8" nillable="true" ma:displayName="Review-Approval Date" ma:format="DateOnly" ma:hidden="true" ma:internalName="Review_x002d_Approval_x0020_Date" ma:readOnly="false">
      <xsd:simpleType>
        <xsd:restriction base="dms:DateTime"/>
      </xsd:simpleType>
    </xsd:element>
    <xsd:element name="Review-Approval_x0020_History" ma:index="9" nillable="true" ma:displayName="Review-Approval History" ma:hidden="true" ma:internalName="Review_x002d_Approval_x0020_History" ma:readOnly="false">
      <xsd:simpleType>
        <xsd:restriction base="dms:Note"/>
      </xsd:simpleType>
    </xsd:element>
    <xsd:element name="Review-Approval_x0020_Status" ma:index="10" nillable="true" ma:displayName="Review-Approval Status" ma:hidden="true" ma:internalName="Review_x002d_Approval_x0020_Status" ma:readOnly="false">
      <xsd:simpleType>
        <xsd:restriction base="dms:Text">
          <xsd:maxLength value="255"/>
        </xsd:restriction>
      </xsd:simpleType>
    </xsd:element>
    <xsd:element name="Reviewers-Approvers" ma:index="11" nillable="true" ma:displayName="Reviewer-Approver" ma:hidden="true" ma:internalName="Reviewers_x002d_Approvers" ma:readOnly="fals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22d9e6-8a98-4823-941d-63c351f7f7e2" elementFormDefault="qualified">
    <xsd:import namespace="http://schemas.microsoft.com/office/2006/documentManagement/types"/>
    <xsd:import namespace="http://schemas.microsoft.com/office/infopath/2007/PartnerControls"/>
    <xsd:element name="Requestor" ma:index="12" nillable="true" ma:displayName="Requester" ma:hidden="true" ma:list="UserInfo" ma:SharePointGroup="0" ma:internalName="Reques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econd_x0020_Requestor" ma:index="13" nillable="true" ma:displayName="Second Requester" ma:hidden="true" ma:list="UserInfo" ma:SharePointGroup="0" ma:internalName="Second_x0020_Requestor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uthor0" ma:index="14" nillable="true" ma:displayName="Author" ma:hidden="true" ma:list="UserInfo" ma:SharePointGroup="0" ma:internalName="Author0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udience" ma:index="15" nillable="true" ma:displayName="Audience" ma:hidden="true" ma:internalName="Audience" ma:readOnly="false">
      <xsd:simpleType>
        <xsd:restriction base="dms:Text">
          <xsd:maxLength value="255"/>
        </xsd:restriction>
      </xsd:simpleType>
    </xsd:element>
    <xsd:element name="Target_x0020_Audience" ma:index="16" nillable="true" ma:displayName="Target Audience" ma:hidden="true" ma:internalName="Target_x0020_Audience" ma:readOnly="false">
      <xsd:simpleType>
        <xsd:restriction base="dms:Text">
          <xsd:maxLength value="255"/>
        </xsd:restriction>
      </xsd:simpleType>
    </xsd:element>
    <xsd:element name="Number_x0020_of_x0020_French_x0020_words" ma:index="17" nillable="true" ma:displayName="Number of French words" ma:decimals="0" ma:hidden="true" ma:internalName="Number_x0020_of_x0020_French_x0020_words" ma:readOnly="false">
      <xsd:simpleType>
        <xsd:restriction base="dms:Number"/>
      </xsd:simpleType>
    </xsd:element>
    <xsd:element name="Number_x0020_of_x0020_English_x0020_words" ma:index="18" nillable="true" ma:displayName="Number of English words" ma:decimals="0" ma:hidden="true" ma:internalName="Number_x0020_of_x0020_English_x0020_words" ma:readOnly="false">
      <xsd:simpleType>
        <xsd:restriction base="dms:Number"/>
      </xsd:simpleType>
    </xsd:element>
    <xsd:element name="Desired_x0020_publication_x0020_date" ma:index="19" nillable="true" ma:displayName="Desired publication date" ma:format="DateTime" ma:hidden="true" ma:internalName="Desired_x0020_publication_x0020_date" ma:readOnly="false">
      <xsd:simpleType>
        <xsd:restriction base="dms:DateTime"/>
      </xsd:simpleType>
    </xsd:element>
    <xsd:element name="Security_x0020_classification" ma:index="20" nillable="true" ma:displayName="Security classification" ma:hidden="true" ma:internalName="Security_x0020_classification" ma:readOnly="false">
      <xsd:simpleType>
        <xsd:restriction base="dms:Text">
          <xsd:maxLength value="255"/>
        </xsd:restriction>
      </xsd:simpleType>
    </xsd:element>
    <xsd:element name="Priority_x0020_level" ma:index="21" nillable="true" ma:displayName="Priority level" ma:hidden="true" ma:internalName="Priority_x0020_level" ma:readOnly="false">
      <xsd:simpleType>
        <xsd:restriction base="dms:Text">
          <xsd:maxLength value="255"/>
        </xsd:restriction>
      </xsd:simpleType>
    </xsd:element>
    <xsd:element name="English_x0020_editor" ma:index="22" nillable="true" ma:displayName="English editor" ma:hidden="true" ma:list="UserInfo" ma:SharePointGroup="0" ma:internalName="English_x0020_edi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livery_x0020_date_x0020__x002d__x0020_English_x0020_editor" ma:index="23" nillable="true" ma:displayName="Delivery date - English editor" ma:format="DateTime" ma:hidden="true" ma:internalName="Delivery_x0020_date_x0020__x002d__x0020_English_x0020_editor" ma:readOnly="false">
      <xsd:simpleType>
        <xsd:restriction base="dms:DateTime"/>
      </xsd:simpleType>
    </xsd:element>
    <xsd:element name="Status_x0020_English_x0020_editing" ma:index="24" nillable="true" ma:displayName="Status English editing" ma:format="Dropdown" ma:hidden="true" ma:internalName="Status_x0020_English_x0020_editing" ma:readOnly="false">
      <xsd:simpleType>
        <xsd:restriction base="dms:Choice">
          <xsd:enumeration value="To come"/>
          <xsd:enumeration value="Active"/>
          <xsd:enumeration value="Ongoing"/>
          <xsd:enumeration value="Questions sent to client"/>
          <xsd:enumeration value="Sent for approval"/>
          <xsd:enumeration value="Suspended"/>
          <xsd:enumeration value="Cancelled"/>
          <xsd:enumeration value="Completed"/>
        </xsd:restriction>
      </xsd:simpleType>
    </xsd:element>
    <xsd:element name="Translator" ma:index="25" nillable="true" ma:displayName="English Translator" ma:hidden="true" ma:list="UserInfo" ma:SharePointGroup="0" ma:internalName="Transla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livery_x0020_date_x0020__x002d__x0020_Translator" ma:index="26" nillable="true" ma:displayName="Delivery date - English Translator" ma:format="DateTime" ma:hidden="true" ma:internalName="Delivery_x0020_date_x0020__x002d__x0020_Translator" ma:readOnly="false">
      <xsd:simpleType>
        <xsd:restriction base="dms:DateTime"/>
      </xsd:simpleType>
    </xsd:element>
    <xsd:element name="Status_x0020_Translation" ma:index="27" nillable="true" ma:displayName="Status English Translation" ma:format="Dropdown" ma:hidden="true" ma:internalName="Status_x0020_Translation" ma:readOnly="false">
      <xsd:simpleType>
        <xsd:restriction base="dms:Choice">
          <xsd:enumeration value="To come"/>
          <xsd:enumeration value="Active"/>
          <xsd:enumeration value="Ongoing"/>
          <xsd:enumeration value="Questions sent to client"/>
          <xsd:enumeration value="Sent for approval"/>
          <xsd:enumeration value="Suspended"/>
          <xsd:enumeration value="Cancelled"/>
          <xsd:enumeration value="Completed"/>
        </xsd:restriction>
      </xsd:simpleType>
    </xsd:element>
    <xsd:element name="French_x0020_editor" ma:index="28" nillable="true" ma:displayName="French editor" ma:hidden="true" ma:list="UserInfo" ma:SharePointGroup="0" ma:internalName="French_x0020_edi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livery_x0020_date_x0020__x002d__x0020_French_x0020_editor" ma:index="29" nillable="true" ma:displayName="Delivery date - French editor" ma:format="DateTime" ma:hidden="true" ma:internalName="Delivery_x0020_date_x0020__x002d__x0020_French_x0020_editor" ma:readOnly="false">
      <xsd:simpleType>
        <xsd:restriction base="dms:DateTime"/>
      </xsd:simpleType>
    </xsd:element>
    <xsd:element name="Status_x0020_French_x0020_editing" ma:index="30" nillable="true" ma:displayName="Status French editing" ma:format="Dropdown" ma:hidden="true" ma:internalName="Status_x0020_French_x0020_editing" ma:readOnly="false">
      <xsd:simpleType>
        <xsd:restriction base="dms:Choice">
          <xsd:enumeration value="To come"/>
          <xsd:enumeration value="Active"/>
          <xsd:enumeration value="Ongoing"/>
          <xsd:enumeration value="Questions sent to client"/>
          <xsd:enumeration value="Sent for approval"/>
          <xsd:enumeration value="Suspended"/>
          <xsd:enumeration value="Cancelled"/>
          <xsd:enumeration value="Completed"/>
        </xsd:restriction>
      </xsd:simpleType>
    </xsd:element>
    <xsd:element name="CSID" ma:index="31" nillable="true" ma:displayName="CSID" ma:decimals="0" ma:hidden="true" ma:internalName="CSID" ma:readOnly="false" ma:percentage="FALSE">
      <xsd:simpleType>
        <xsd:restriction base="dms:Number"/>
      </xsd:simpleType>
    </xsd:element>
    <xsd:element name="Year" ma:index="32" nillable="true" ma:displayName="Year" ma:hidden="true" ma:internalName="Year" ma:readOnly="false">
      <xsd:simpleType>
        <xsd:restriction base="dms:Text">
          <xsd:maxLength value="255"/>
        </xsd:restriction>
      </xsd:simpleType>
    </xsd:element>
    <xsd:element name="TaskID" ma:index="33" nillable="true" ma:displayName="TaskID" ma:decimals="0" ma:default="0" ma:hidden="true" ma:internalName="TaskID" ma:readOnly="false" ma:percentage="FALSE">
      <xsd:simpleType>
        <xsd:restriction base="dms:Number"/>
      </xsd:simpleType>
    </xsd:element>
    <xsd:element name="Project_x0020_Title" ma:index="34" nillable="true" ma:displayName="Project Title" ma:hidden="true" ma:internalName="Project_x0020_Title" ma:readOnly="false">
      <xsd:simpleType>
        <xsd:restriction base="dms:Text">
          <xsd:maxLength value="255"/>
        </xsd:restriction>
      </xsd:simpleType>
    </xsd:element>
    <xsd:element name="Task_x0020_Title" ma:index="35" nillable="true" ma:displayName="Task Title" ma:hidden="true" ma:internalName="Task_x0020_Title" ma:readOnly="false">
      <xsd:simpleType>
        <xsd:restriction base="dms:Text">
          <xsd:maxLength value="255"/>
        </xsd:restriction>
      </xsd:simpleType>
    </xsd:element>
    <xsd:element name="Sector" ma:index="36" nillable="true" ma:displayName="Sector" ma:hidden="true" ma:internalName="Sector" ma:readOnly="false">
      <xsd:simpleType>
        <xsd:restriction base="dms:Text">
          <xsd:maxLength value="255"/>
        </xsd:restriction>
      </xsd:simpleType>
    </xsd:element>
    <xsd:element name="Branch" ma:index="37" nillable="true" ma:displayName="Branch" ma:hidden="true" ma:internalName="Branch" ma:readOnly="false">
      <xsd:simpleType>
        <xsd:restriction base="dms:Text">
          <xsd:maxLength value="255"/>
        </xsd:restriction>
      </xsd:simpleType>
    </xsd:element>
    <xsd:element name="Division" ma:index="38" nillable="true" ma:displayName="Division" ma:hidden="true" ma:internalName="Division" ma:readOnly="false">
      <xsd:simpleType>
        <xsd:restriction base="dms:Text">
          <xsd:maxLength value="255"/>
        </xsd:restriction>
      </xsd:simpleType>
    </xsd:element>
    <xsd:element name="Communications_x0020_Advisor" ma:index="39" nillable="true" ma:displayName="Communications Advisor" ma:hidden="true" ma:list="UserInfo" ma:SharePointGroup="0" ma:internalName="Communications_x0020_Advisor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Completed_x0020_Date" ma:index="40" nillable="true" ma:displayName="Completed Date" ma:format="DateOnly" ma:hidden="true" ma:internalName="Completed_x0020_Date" ma:readOnly="false">
      <xsd:simpleType>
        <xsd:restriction base="dms:DateTime"/>
      </xsd:simpleType>
    </xsd:element>
    <xsd:element name="Date_x0020_completed_x0020__x002d__x0020_translator" ma:index="41" nillable="true" ma:displayName="Date completed - English Translator" ma:format="DateOnly" ma:hidden="true" ma:internalName="Date_x0020_completed_x0020__x002d__x0020_translator" ma:readOnly="false">
      <xsd:simpleType>
        <xsd:restriction base="dms:DateTime"/>
      </xsd:simpleType>
    </xsd:element>
    <xsd:element name="Date_x0020_completed_x0020__x002d__x0020_French_x0020_editor" ma:index="42" nillable="true" ma:displayName="Date completed - French editor" ma:format="DateOnly" ma:hidden="true" ma:internalName="Date_x0020_completed_x0020__x002d__x0020_French_x0020_editor" ma:readOnly="false">
      <xsd:simpleType>
        <xsd:restriction base="dms:DateTime"/>
      </xsd:simpleType>
    </xsd:element>
    <xsd:element name="Date_x0020_completed_x0020__x002d__x0020_English_x0020_editor" ma:index="43" nillable="true" ma:displayName="Date completed - English editor" ma:format="DateOnly" ma:hidden="true" ma:internalName="Date_x0020_completed_x0020__x002d__x0020_English_x0020_editor" ma:readOnly="false">
      <xsd:simpleType>
        <xsd:restriction base="dms:DateTime"/>
      </xsd:simpleType>
    </xsd:element>
    <xsd:element name="URL" ma:index="44" nillable="true" ma:displayName="URL" ma:hidden="true" ma:internalName="URL" ma:readOnly="false">
      <xsd:simpleType>
        <xsd:restriction base="dms:Note"/>
      </xsd:simpleType>
    </xsd:element>
    <xsd:element name="PS_x0020_Description" ma:index="45" nillable="true" ma:displayName="PS Description" ma:hidden="true" ma:internalName="PS_x0020_Description" ma:readOnly="false">
      <xsd:simpleType>
        <xsd:restriction base="dms:Note"/>
      </xsd:simpleType>
    </xsd:element>
    <xsd:element name="Proposed_x0020_French_x0020_title" ma:index="46" nillable="true" ma:displayName="Proposed French title" ma:hidden="true" ma:internalName="Proposed_x0020_French_x0020_title" ma:readOnly="false">
      <xsd:simpleType>
        <xsd:restriction base="dms:Text">
          <xsd:maxLength value="255"/>
        </xsd:restriction>
      </xsd:simpleType>
    </xsd:element>
    <xsd:element name="Proposed_x0020_English_x0020_title" ma:index="47" nillable="true" ma:displayName="Proposed English title" ma:hidden="true" ma:internalName="Proposed_x0020_English_x0020_title" ma:readOnly="false">
      <xsd:simpleType>
        <xsd:restriction base="dms:Text">
          <xsd:maxLength value="255"/>
        </xsd:restriction>
      </xsd:simpleType>
    </xsd:element>
    <xsd:element name="Types_x0020_of_x0020_news" ma:index="48" nillable="true" ma:displayName="Types of news" ma:hidden="true" ma:list="{e24626de-7c65-4dc9-8318-19048639c563}" ma:internalName="Types_x0020_of_x0020_news" ma:readOnly="false" ma:showField="Titl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Initiatives" ma:index="49" nillable="true" ma:displayName="Initiatives" ma:hidden="true" ma:list="{98e99fe4-a8c2-43a7-983e-0d822c5d8a5f}" ma:internalName="Initiatives" ma:readOnly="false" ma:showField="Title">
      <xsd:simpleType>
        <xsd:restriction base="dms:Lookup"/>
      </xsd:simpleType>
    </xsd:element>
    <xsd:element name="Special_x0020_instructions" ma:index="50" nillable="true" ma:displayName="Special instructions" ma:hidden="true" ma:internalName="Special_x0020_instructions" ma:readOnly="false">
      <xsd:simpleType>
        <xsd:restriction base="dms:Note"/>
      </xsd:simpleType>
    </xsd:element>
    <xsd:element name="Signed_x0020_by" ma:index="51" nillable="true" ma:displayName="Signed by" ma:hidden="true" ma:list="UserInfo" ma:SharePointGroup="0" ma:internalName="Signed_x0020_by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Title_x0020_of_x0020_the_x0020_person_x0020_approving_x0020_this_x0020_article_x0020_English" ma:index="52" nillable="true" ma:displayName="Title of the person approving this article English" ma:hidden="true" ma:internalName="Title_x0020_of_x0020_the_x0020_person_x0020_approving_x0020_this_x0020_article_x0020_English" ma:readOnly="false">
      <xsd:simpleType>
        <xsd:restriction base="dms:Text">
          <xsd:maxLength value="255"/>
        </xsd:restriction>
      </xsd:simpleType>
    </xsd:element>
    <xsd:element name="Title_x0020_of_x0020_the_x0020_person_x0020_approving_x0020_this_x0020_article_x0020_French" ma:index="53" nillable="true" ma:displayName="Title of the person approving this article French" ma:hidden="true" ma:internalName="Title_x0020_of_x0020_the_x0020_person_x0020_approving_x0020_this_x0020_article_x0020_French" ma:readOnly="false">
      <xsd:simpleType>
        <xsd:restriction base="dms:Text">
          <xsd:maxLength value="255"/>
        </xsd:restriction>
      </xsd:simpleType>
    </xsd:element>
    <xsd:element name="Number_x0020_of_x0020_words_x0020__x002d__x0020_Translation" ma:index="58" nillable="true" ma:displayName="Number of words - Translation EN" ma:hidden="true" ma:internalName="Number_x0020_of_x0020_words_x0020__x002d__x0020_Translation" ma:readOnly="false" ma:percentage="FALSE">
      <xsd:simpleType>
        <xsd:restriction base="dms:Number"/>
      </xsd:simpleType>
    </xsd:element>
    <xsd:element name="French_x0020_comparative_x0020_editor" ma:index="59" nillable="true" ma:displayName="French comparative editor" ma:hidden="true" ma:list="UserInfo" ma:SharePointGroup="0" ma:internalName="French_x0020_comparative_x0020_edi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livery_x0020_date_x0020__x002d__x0020_French_x0020_comparative_x0020_editor" ma:index="60" nillable="true" ma:displayName="Delivery date - French comparative editor" ma:format="DateTime" ma:hidden="true" ma:internalName="Delivery_x0020_date_x0020__x002d__x0020_French_x0020_comparative_x0020_editor" ma:readOnly="false">
      <xsd:simpleType>
        <xsd:restriction base="dms:DateTime"/>
      </xsd:simpleType>
    </xsd:element>
    <xsd:element name="Status_x0020_French_x0020_comparative_x0020_editor" ma:index="61" nillable="true" ma:displayName="Status French comparative editor" ma:format="Dropdown" ma:hidden="true" ma:internalName="Status_x0020_French_x0020_comparative_x0020_editor" ma:readOnly="false">
      <xsd:simpleType>
        <xsd:restriction base="dms:Choice">
          <xsd:enumeration value="To come"/>
          <xsd:enumeration value="Active"/>
          <xsd:enumeration value="Ongoing"/>
          <xsd:enumeration value="Questions sent to client"/>
          <xsd:enumeration value="Sent for approval"/>
          <xsd:enumeration value="Suspended"/>
          <xsd:enumeration value="Cancelled"/>
          <xsd:enumeration value="Completed"/>
        </xsd:restriction>
      </xsd:simpleType>
    </xsd:element>
    <xsd:element name="English_x0020_comparative_x0020_editor" ma:index="62" nillable="true" ma:displayName="English comparative editor" ma:hidden="true" ma:list="UserInfo" ma:SharePointGroup="0" ma:internalName="English_x0020_comparative_x0020_edi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livery_x0020_date_x0020__x002d__x0020_English_x0020_comparative_x0020_editor" ma:index="63" nillable="true" ma:displayName="Delivery date - English comparative editor" ma:format="DateTime" ma:hidden="true" ma:internalName="Delivery_x0020_date_x0020__x002d__x0020_English_x0020_comparative_x0020_editor" ma:readOnly="false">
      <xsd:simpleType>
        <xsd:restriction base="dms:DateTime"/>
      </xsd:simpleType>
    </xsd:element>
    <xsd:element name="Status_x0020_English_x0020_comparative_x0020_editor" ma:index="64" nillable="true" ma:displayName="Status English comparative editor" ma:format="Dropdown" ma:hidden="true" ma:internalName="Status_x0020_English_x0020_comparative_x0020_editor" ma:readOnly="false">
      <xsd:simpleType>
        <xsd:restriction base="dms:Choice">
          <xsd:enumeration value="To come"/>
          <xsd:enumeration value="Active"/>
          <xsd:enumeration value="Ongoing"/>
          <xsd:enumeration value="Questions sent to client"/>
          <xsd:enumeration value="Sent for approval"/>
          <xsd:enumeration value="Suspended"/>
          <xsd:enumeration value="Cancelled"/>
          <xsd:enumeration value="Completed"/>
        </xsd:restriction>
      </xsd:simpleType>
    </xsd:element>
    <xsd:element name="Date_x0020_completed_x0020__x002d__x0020_French_x0020_comparative_x0020_editor" ma:index="65" nillable="true" ma:displayName="Date completed - French comparative editor" ma:format="DateOnly" ma:hidden="true" ma:internalName="Date_x0020_completed_x0020__x002d__x0020_French_x0020_comparative_x0020_editor" ma:readOnly="false">
      <xsd:simpleType>
        <xsd:restriction base="dms:DateTime"/>
      </xsd:simpleType>
    </xsd:element>
    <xsd:element name="Date_x0020_completed_x0020__x002d__x0020_English_x0020_comparative_x0020_editor" ma:index="66" nillable="true" ma:displayName="Date completed - English comparative editor" ma:format="DateOnly" ma:hidden="true" ma:internalName="Date_x0020_completed_x0020__x002d__x0020_English_x0020_comparative_x0020_editor" ma:readOnly="false">
      <xsd:simpleType>
        <xsd:restriction base="dms:DateTime"/>
      </xsd:simpleType>
    </xsd:element>
    <xsd:element name="French_x0020_Translator" ma:index="67" nillable="true" ma:displayName="French Translator" ma:hidden="true" ma:list="UserInfo" ma:SharePointGroup="0" ma:internalName="French_x0020_Translato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atus_x0020_French_x0020_Translation" ma:index="68" nillable="true" ma:displayName="Status French Translation" ma:format="Dropdown" ma:hidden="true" ma:internalName="Status_x0020_French_x0020_Translation" ma:readOnly="false">
      <xsd:simpleType>
        <xsd:restriction base="dms:Choice">
          <xsd:enumeration value="To come"/>
          <xsd:enumeration value="Active"/>
          <xsd:enumeration value="Ongoing"/>
          <xsd:enumeration value="Questions sent to client"/>
          <xsd:enumeration value="Sent for approval"/>
          <xsd:enumeration value="Suspended"/>
          <xsd:enumeration value="Cancelled"/>
          <xsd:enumeration value="Completed"/>
        </xsd:restriction>
      </xsd:simpleType>
    </xsd:element>
    <xsd:element name="Delivery_x0020_date_x0020__x002d__x0020_French_x0020_Translator" ma:index="69" nillable="true" ma:displayName="Delivery date - French Translator" ma:format="DateTime" ma:hidden="true" ma:internalName="Delivery_x0020_date_x0020__x002d__x0020_French_x0020_Translator" ma:readOnly="false">
      <xsd:simpleType>
        <xsd:restriction base="dms:DateTime"/>
      </xsd:simpleType>
    </xsd:element>
    <xsd:element name="Date_x0020_completed_x0020__x002d__x0020_French_x0020_Translator" ma:index="70" nillable="true" ma:displayName="Date completed - French Translator" ma:format="DateOnly" ma:hidden="true" ma:internalName="Date_x0020_completed_x0020__x002d__x0020_French_x0020_Translator" ma:readOnly="false">
      <xsd:simpleType>
        <xsd:restriction base="dms:DateTime"/>
      </xsd:simpleType>
    </xsd:element>
    <xsd:element name="LS_x0020_Comments" ma:index="71" nillable="true" ma:displayName="LS Comments" ma:hidden="true" ma:internalName="LS_x0020_Comments" ma:readOnly="false">
      <xsd:simpleType>
        <xsd:restriction base="dms:Note"/>
      </xsd:simpleType>
    </xsd:element>
    <xsd:element name="Members" ma:index="72" nillable="true" ma:displayName="Members" ma:hidden="true" ma:list="UserInfo" ma:SharePointGroup="0" ma:internalName="Members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Global_x0020_Status0" ma:index="73" nillable="true" ma:displayName="Global Status" ma:default="Active" ma:format="Dropdown" ma:hidden="true" ma:internalName="Global_x0020_Status0" ma:readOnly="false">
      <xsd:simpleType>
        <xsd:restriction base="dms:Choice">
          <xsd:enumeration value="Active"/>
          <xsd:enumeration value="Completed"/>
          <xsd:enumeration value="On hold"/>
          <xsd:enumeration value="Cancelled"/>
          <xsd:enumeration value="Ongoing"/>
        </xsd:restriction>
      </xsd:simpleType>
    </xsd:element>
    <xsd:element name="Delivery_x0020_Date" ma:index="75" nillable="true" ma:displayName="Delivery Date" ma:format="DateTime" ma:hidden="true" ma:internalName="Delivery_x0020_Date" ma:readOnly="false">
      <xsd:simpleType>
        <xsd:restriction base="dms:DateTime"/>
      </xsd:simpleType>
    </xsd:element>
    <xsd:element name="Number_x0020_of_x0020_words_x0020__x002d__x0020_Translation_x0020_FR" ma:index="76" nillable="true" ma:displayName="Number of words - Translation FR" ma:hidden="true" ma:internalName="Number_x0020_of_x0020_words_x0020__x002d__x0020_Translation_x0020_FR" ma:readOnly="false">
      <xsd:simpleType>
        <xsd:restriction base="dms:Number"/>
      </xsd:simpleType>
    </xsd:element>
    <xsd:element name="Original_x0020_language_x0020_of_x0020_content" ma:index="77" nillable="true" ma:displayName="Original language of content" ma:format="Dropdown" ma:hidden="true" ma:internalName="Original_x0020_language_x0020_of_x0020_content" ma:readOnly="false">
      <xsd:simpleType>
        <xsd:restriction base="dms:Choice">
          <xsd:enumeration value="French"/>
          <xsd:enumeration value="English"/>
          <xsd:enumeration value="French and English"/>
        </xsd:restriction>
      </xsd:simpleType>
    </xsd:element>
    <xsd:element name="Send_x0020_to_x0020_client" ma:index="80" nillable="true" ma:displayName="Send to client" ma:default="0" ma:internalName="Send_x0020_to_x0020_client">
      <xsd:simpleType>
        <xsd:restriction base="dms:Boolean"/>
      </xsd:simpleType>
    </xsd:element>
    <xsd:element name="Number_x0020_of_x0020_words_x0020__x002d__x0020_Other_x0020_language" ma:index="84" nillable="true" ma:displayName="Number of words - Other language" ma:hidden="true" ma:internalName="Number_x0020_of_x0020_words_x0020__x002d__x0020_Other_x0020_language" ma:readOnly="false">
      <xsd:simpleType>
        <xsd:restriction base="dms:Number"/>
      </xsd:simpleType>
    </xsd:element>
    <xsd:element name="Original_x0020_language" ma:index="85" nillable="true" ma:displayName="Original language" ma:hidden="true" ma:internalName="Original_x0020_language" ma:readOnly="false">
      <xsd:simpleType>
        <xsd:restriction base="dms:Text">
          <xsd:maxLength value="255"/>
        </xsd:restriction>
      </xsd:simpleType>
    </xsd:element>
    <xsd:element name="Assigned_x0020_to_x0020_External" ma:index="86" nillable="true" ma:displayName="Assigned to External" ma:hidden="true" ma:internalName="Assigned_x0020_to_x0020_External" ma:readOnly="false">
      <xsd:simpleType>
        <xsd:restriction base="dms:Text">
          <xsd:maxLength value="255"/>
        </xsd:restriction>
      </xsd:simpleType>
    </xsd:element>
    <xsd:element name="Document_x0020_Category" ma:index="93" nillable="true" ma:displayName="Document Category" ma:list="{00156f1d-713d-439d-9b33-6e23b1a16d0e}" ma:internalName="Document_x0020_Category" ma:readOnly="false" ma:showField="Title">
      <xsd:simpleType>
        <xsd:restriction base="dms:Lookup"/>
      </xsd:simpleType>
    </xsd:element>
    <xsd:element name="Comparative_x0020_editing_x0020_FR" ma:index="94" nillable="true" ma:displayName="Comparative editing FR" ma:default="0" ma:internalName="Comparative_x0020_editing_x0020_FR">
      <xsd:simpleType>
        <xsd:restriction base="dms:Boolean"/>
      </xsd:simpleType>
    </xsd:element>
    <xsd:element name="Proof_x0020_reading_x0020_FR" ma:index="95" nillable="true" ma:displayName="French Proofreading" ma:default="0" ma:internalName="Proof_x0020_reading_x0020_FR">
      <xsd:simpleType>
        <xsd:restriction base="dms:Boolean"/>
      </xsd:simpleType>
    </xsd:element>
    <xsd:element name="Number_x0020_of_x0020_words_x0020__x002d__x0020_Comparative_x0020_Editing_x0020_EN" ma:index="96" nillable="true" ma:displayName="Number of words - Comparative Editing EN" ma:hidden="true" ma:internalName="Number_x0020_of_x0020_words_x0020__x002d__x0020_Comparative_x0020_Editing_x0020_EN" ma:readOnly="false" ma:percentage="FALSE">
      <xsd:simpleType>
        <xsd:restriction base="dms:Number"/>
      </xsd:simpleType>
    </xsd:element>
    <xsd:element name="Number_x0020_of_x0020_words_x0020__x002d__x0020_Comparative_x0020_Editing_x0020_FR" ma:index="97" nillable="true" ma:displayName="Number of words - Comparative Editing FR" ma:hidden="true" ma:internalName="Number_x0020_of_x0020_words_x0020__x002d__x0020_Comparative_x0020_Editing_x0020_FR" ma:readOnly="false">
      <xsd:simpleType>
        <xsd:restriction base="dms:Number"/>
      </xsd:simpleType>
    </xsd:element>
    <xsd:element name="Number_x0020_of_x0020_words_x0020__x002d__x0020_Editing_x0020_EN" ma:index="98" nillable="true" ma:displayName="Number of words - Editing EN" ma:hidden="true" ma:internalName="Number_x0020_of_x0020_words_x0020__x002d__x0020_Editing_x0020_EN" ma:readOnly="false">
      <xsd:simpleType>
        <xsd:restriction base="dms:Number"/>
      </xsd:simpleType>
    </xsd:element>
    <xsd:element name="Number_x0020_of_x0020_words_x0020__x002d__x0020_Editing_x0020_FR" ma:index="99" nillable="true" ma:displayName="Number of words - Editing FR" ma:hidden="true" ma:internalName="Number_x0020_of_x0020_words_x0020__x002d__x0020_Editing_x0020_FR" ma:readOnly="false">
      <xsd:simpleType>
        <xsd:restriction base="dms:Number"/>
      </xsd:simpleType>
    </xsd:element>
    <xsd:element name="Number_x0020_of_x0020_words_x0020__x002d__x0020_Proofreading_x0020_EN" ma:index="100" nillable="true" ma:displayName="Number of words - Proofreading EN" ma:hidden="true" ma:internalName="Number_x0020_of_x0020_words_x0020__x002d__x0020_Proofreading_x0020_EN" ma:readOnly="false">
      <xsd:simpleType>
        <xsd:restriction base="dms:Number"/>
      </xsd:simpleType>
    </xsd:element>
    <xsd:element name="Number_x0020_of_x0020_words_x0020__x002d__x0020_Proofreading_x0020_FR" ma:index="101" nillable="true" ma:displayName="Number of words - Proofreading FR" ma:hidden="true" ma:internalName="Number_x0020_of_x0020_words_x0020__x002d__x0020_Proofreading_x0020_FR" ma:readOnly="false">
      <xsd:simpleType>
        <xsd:restriction base="dms:Number"/>
      </xsd:simpleType>
    </xsd:element>
    <xsd:element name="Number_x0020_of_x0020_words_x0020__x002d__x0020_Translation_x0020_Other_x0020_Language" ma:index="102" nillable="true" ma:displayName="Number of words - Translation Other Language" ma:hidden="true" ma:internalName="Number_x0020_of_x0020_words_x0020__x002d__x0020_Translation_x0020_Other_x0020_Language" ma:readOnly="false">
      <xsd:simpleType>
        <xsd:restriction base="dms:Number"/>
      </xsd:simpleType>
    </xsd:element>
    <xsd:element name="Delivery_x0020_date_x2014_English_x0020_editor_x0020__x0028_proofreading_x0029_" ma:index="103" nillable="true" ma:displayName="Delivery date - English editor (proofreading)" ma:format="DateTime" ma:hidden="true" ma:internalName="Delivery_x0020_date_x2014_English_x0020_editor_x0020__x0028_proofreading_x0029_" ma:readOnly="false">
      <xsd:simpleType>
        <xsd:restriction base="dms:DateTime"/>
      </xsd:simpleType>
    </xsd:element>
    <xsd:element name="Delivery_x0020_date_x2014_French_x0020_editor_x0020__x0028_proofreading_x0029_" ma:index="104" nillable="true" ma:displayName="Delivery date—French editor (proofreading)" ma:format="DateTime" ma:hidden="true" ma:internalName="Delivery_x0020_date_x2014_French_x0020_editor_x0020__x0028_proofreading_x0029_" ma:readOnly="false">
      <xsd:simpleType>
        <xsd:restriction base="dms:DateTime"/>
      </xsd:simpleType>
    </xsd:element>
    <xsd:element name="French_x0020_editor_x0020__x0028_proofreading_x0029_" ma:index="105" nillable="true" ma:displayName="French editor (proofreading)" ma:hidden="true" ma:list="UserInfo" ma:SharePointGroup="0" ma:internalName="French_x0020_editor_x0020__x0028_proofreading_x0029_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nglish_x0020_editor_x0020__x0028_proofreading_x0029_" ma:index="106" nillable="true" ma:displayName="English editor (proofreading)" ma:hidden="true" ma:list="UserInfo" ma:SharePointGroup="0" ma:internalName="English_x0020_editor_x0020__x0028_proofreading_x0029_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atus_x2014_English_x0020_proofreading" ma:index="107" nillable="true" ma:displayName="Status English proofreading" ma:format="Dropdown" ma:hidden="true" ma:internalName="Status_x2014_English_x0020_proofreading" ma:readOnly="false">
      <xsd:simpleType>
        <xsd:restriction base="dms:Choice">
          <xsd:enumeration value="To come"/>
          <xsd:enumeration value="Active"/>
          <xsd:enumeration value="Ongoing"/>
          <xsd:enumeration value="Questions sent to client"/>
          <xsd:enumeration value="Sent for approval"/>
          <xsd:enumeration value="Suspended"/>
          <xsd:enumeration value="Cancelled"/>
          <xsd:enumeration value="Completed"/>
        </xsd:restriction>
      </xsd:simpleType>
    </xsd:element>
    <xsd:element name="Status_x2014_French_x0020_proofreading" ma:index="108" nillable="true" ma:displayName="Status—French proofreading" ma:format="Dropdown" ma:hidden="true" ma:internalName="Status_x2014_French_x0020_proofreading" ma:readOnly="false">
      <xsd:simpleType>
        <xsd:restriction base="dms:Choice">
          <xsd:enumeration value="To come"/>
          <xsd:enumeration value="Active"/>
          <xsd:enumeration value="Ongoing"/>
          <xsd:enumeration value="Questions sent to client"/>
          <xsd:enumeration value="Sent for approval"/>
          <xsd:enumeration value="Suspended"/>
          <xsd:enumeration value="Cancelled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5d1785-27ef-4a5d-a175-25b009aed00f" elementFormDefault="qualified">
    <xsd:import namespace="http://schemas.microsoft.com/office/2006/documentManagement/types"/>
    <xsd:import namespace="http://schemas.microsoft.com/office/infopath/2007/PartnerControls"/>
    <xsd:element name="SharedWithUsers" ma:index="7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5341ffb6-9f44-4f1b-9ccc-ac841d6afe01" ContentTypeId="0x0101" PreviousValue="false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LApprovalStatus xmlns="588dd58b-c235-4de7-be6d-a821336e58b0" xsi:nil="true"/>
    <BLApprovers xmlns="588dd58b-c235-4de7-be6d-a821336e58b0" xsi:nil="true"/>
    <BLApprovalHistory xmlns="588dd58b-c235-4de7-be6d-a821336e58b0" xsi:nil="true"/>
    <BLApprovalDate xmlns="588dd58b-c235-4de7-be6d-a821336e58b0" xsi:nil="true"/>
    <Document_x0020_Category xmlns="de22d9e6-8a98-4823-941d-63c351f7f7e2" xsi:nil="true"/>
    <Priority_x0020_level xmlns="de22d9e6-8a98-4823-941d-63c351f7f7e2" xsi:nil="true"/>
    <Delivery_x0020_date_x0020__x002d__x0020_Translator xmlns="de22d9e6-8a98-4823-941d-63c351f7f7e2" xsi:nil="true"/>
    <Task_x0020_Title xmlns="de22d9e6-8a98-4823-941d-63c351f7f7e2" xsi:nil="true"/>
    <Date_x0020_completed_x0020__x002d__x0020_English_x0020_editor xmlns="de22d9e6-8a98-4823-941d-63c351f7f7e2" xsi:nil="true"/>
    <Number_x0020_of_x0020_words_x0020__x002d__x0020_Translation_x0020_FR xmlns="de22d9e6-8a98-4823-941d-63c351f7f7e2" xsi:nil="true"/>
    <Number_x0020_of_x0020_words_x0020__x002d__x0020_Proofreading_x0020_EN xmlns="de22d9e6-8a98-4823-941d-63c351f7f7e2" xsi:nil="true"/>
    <Number_x0020_of_x0020_words_x0020__x002d__x0020_Proofreading_x0020_FR xmlns="de22d9e6-8a98-4823-941d-63c351f7f7e2" xsi:nil="true"/>
    <Review-Approval_x0020_History xmlns="588dd58b-c235-4de7-be6d-a821336e58b0" xsi:nil="true"/>
    <Number_x0020_of_x0020_English_x0020_words xmlns="de22d9e6-8a98-4823-941d-63c351f7f7e2" xsi:nil="true"/>
    <Number_x0020_of_x0020_words_x0020__x002d__x0020_Other_x0020_language xmlns="de22d9e6-8a98-4823-941d-63c351f7f7e2" xsi:nil="true"/>
    <Number_x0020_of_x0020_words_x0020__x002d__x0020_Translation_x0020_Other_x0020_Language xmlns="de22d9e6-8a98-4823-941d-63c351f7f7e2" xsi:nil="true"/>
    <Status_x2014_English_x0020_proofreading xmlns="de22d9e6-8a98-4823-941d-63c351f7f7e2" xsi:nil="true"/>
    <Target_x0020_Audience xmlns="de22d9e6-8a98-4823-941d-63c351f7f7e2" xsi:nil="true"/>
    <Completed_x0020_Date xmlns="de22d9e6-8a98-4823-941d-63c351f7f7e2" xsi:nil="true"/>
    <PS_x0020_Description xmlns="de22d9e6-8a98-4823-941d-63c351f7f7e2" xsi:nil="true"/>
    <Number_x0020_of_x0020_words_x0020__x002d__x0020_Translation xmlns="de22d9e6-8a98-4823-941d-63c351f7f7e2" xsi:nil="true"/>
    <Delivery_x0020_Date xmlns="de22d9e6-8a98-4823-941d-63c351f7f7e2" xsi:nil="true"/>
    <Original_x0020_language xmlns="de22d9e6-8a98-4823-941d-63c351f7f7e2" xsi:nil="true"/>
    <French_x0020_comparative_x0020_editor xmlns="de22d9e6-8a98-4823-941d-63c351f7f7e2">
      <UserInfo>
        <DisplayName/>
        <AccountId xsi:nil="true"/>
        <AccountType/>
      </UserInfo>
    </French_x0020_comparative_x0020_editor>
    <English_x0020_editor xmlns="de22d9e6-8a98-4823-941d-63c351f7f7e2">
      <UserInfo>
        <DisplayName>Goodlet, Lisa (BAC/LAC)</DisplayName>
        <AccountId>3869</AccountId>
        <AccountType/>
      </UserInfo>
    </English_x0020_editor>
    <Status_x0020_English_x0020_editing xmlns="de22d9e6-8a98-4823-941d-63c351f7f7e2" xsi:nil="true"/>
    <Date_x0020_completed_x0020__x002d__x0020_French_x0020_comparative_x0020_editor xmlns="de22d9e6-8a98-4823-941d-63c351f7f7e2" xsi:nil="true"/>
    <Project_x0020_Title xmlns="de22d9e6-8a98-4823-941d-63c351f7f7e2" xsi:nil="true"/>
    <Special_x0020_instructions xmlns="de22d9e6-8a98-4823-941d-63c351f7f7e2" xsi:nil="true"/>
    <Assigned_x0020_to_x0020_External xmlns="de22d9e6-8a98-4823-941d-63c351f7f7e2" xsi:nil="true"/>
    <Number_x0020_of_x0020_words_x0020__x002d__x0020_Comparative_x0020_Editing_x0020_EN xmlns="de22d9e6-8a98-4823-941d-63c351f7f7e2" xsi:nil="true"/>
    <Review-Approval_x0020_Date xmlns="588dd58b-c235-4de7-be6d-a821336e58b0" xsi:nil="true"/>
    <Original_x0020_language_x0020_of_x0020_content xmlns="de22d9e6-8a98-4823-941d-63c351f7f7e2" xsi:nil="true"/>
    <Proof_x0020_reading_x0020_FR xmlns="de22d9e6-8a98-4823-941d-63c351f7f7e2">false</Proof_x0020_reading_x0020_FR>
    <Number_x0020_of_x0020_words_x0020__x002d__x0020_Editing_x0020_FR xmlns="de22d9e6-8a98-4823-941d-63c351f7f7e2" xsi:nil="true"/>
    <English_x0020_editor_x0020__x0028_proofreading_x0029_ xmlns="de22d9e6-8a98-4823-941d-63c351f7f7e2">
      <UserInfo>
        <DisplayName/>
        <AccountId xsi:nil="true"/>
        <AccountType/>
      </UserInfo>
    </English_x0020_editor_x0020__x0028_proofreading_x0029_>
    <Delivery_x0020_date_x0020__x002d__x0020_French_x0020_comparative_x0020_editor xmlns="de22d9e6-8a98-4823-941d-63c351f7f7e2" xsi:nil="true"/>
    <Date_x0020_completed_x0020__x002d__x0020_French_x0020_Translator xmlns="de22d9e6-8a98-4823-941d-63c351f7f7e2" xsi:nil="true"/>
    <LS_x0020_Comments xmlns="de22d9e6-8a98-4823-941d-63c351f7f7e2" xsi:nil="true"/>
    <Desired_x0020_publication_x0020_date xmlns="de22d9e6-8a98-4823-941d-63c351f7f7e2" xsi:nil="true"/>
    <Translator xmlns="de22d9e6-8a98-4823-941d-63c351f7f7e2">
      <UserInfo>
        <DisplayName/>
        <AccountId xsi:nil="true"/>
        <AccountType/>
      </UserInfo>
    </Translator>
    <French_x0020_editor xmlns="de22d9e6-8a98-4823-941d-63c351f7f7e2">
      <UserInfo>
        <DisplayName/>
        <AccountId xsi:nil="true"/>
        <AccountType/>
      </UserInfo>
    </French_x0020_editor>
    <Year xmlns="de22d9e6-8a98-4823-941d-63c351f7f7e2">24</Year>
    <Branch xmlns="de22d9e6-8a98-4823-941d-63c351f7f7e2" xsi:nil="true"/>
    <Types_x0020_of_x0020_news xmlns="de22d9e6-8a98-4823-941d-63c351f7f7e2"/>
    <French_x0020_Translator xmlns="de22d9e6-8a98-4823-941d-63c351f7f7e2">
      <UserInfo>
        <DisplayName>Pedneault, Louise (BAC/LAC)</DisplayName>
        <AccountId>2546</AccountId>
        <AccountType/>
      </UserInfo>
    </French_x0020_Translator>
    <Number_x0020_of_x0020_words_x0020__x002d__x0020_Comparative_x0020_Editing_x0020_FR xmlns="de22d9e6-8a98-4823-941d-63c351f7f7e2" xsi:nil="true"/>
    <Sector xmlns="de22d9e6-8a98-4823-941d-63c351f7f7e2" xsi:nil="true"/>
    <TaskID xmlns="de22d9e6-8a98-4823-941d-63c351f7f7e2">0</TaskID>
    <Review-Approval_x0020_Status xmlns="588dd58b-c235-4de7-be6d-a821336e58b0" xsi:nil="true"/>
    <Security_x0020_classification xmlns="de22d9e6-8a98-4823-941d-63c351f7f7e2" xsi:nil="true"/>
    <URL xmlns="de22d9e6-8a98-4823-941d-63c351f7f7e2" xsi:nil="true"/>
    <Title_x0020_of_x0020_the_x0020_person_x0020_approving_x0020_this_x0020_article_x0020_English xmlns="de22d9e6-8a98-4823-941d-63c351f7f7e2" xsi:nil="true"/>
    <Status_x0020_English_x0020_comparative_x0020_editor xmlns="de22d9e6-8a98-4823-941d-63c351f7f7e2" xsi:nil="true"/>
    <Date_x0020_completed_x0020__x002d__x0020_English_x0020_comparative_x0020_editor xmlns="de22d9e6-8a98-4823-941d-63c351f7f7e2" xsi:nil="true"/>
    <Status_x0020_French_x0020_Translation xmlns="de22d9e6-8a98-4823-941d-63c351f7f7e2" xsi:nil="true"/>
    <Delivery_x0020_date_x2014_French_x0020_editor_x0020__x0028_proofreading_x0029_ xmlns="de22d9e6-8a98-4823-941d-63c351f7f7e2" xsi:nil="true"/>
    <Second_x0020_Requestor xmlns="de22d9e6-8a98-4823-941d-63c351f7f7e2">
      <UserInfo>
        <DisplayName>Doucette, Ingrid (BAC/LAC) (elle-la / she-her)</DisplayName>
        <AccountId>3934</AccountId>
        <AccountType/>
      </UserInfo>
    </Second_x0020_Requestor>
    <Delivery_x0020_date_x0020__x002d__x0020_French_x0020_editor xmlns="de22d9e6-8a98-4823-941d-63c351f7f7e2" xsi:nil="true"/>
    <Initiatives xmlns="de22d9e6-8a98-4823-941d-63c351f7f7e2" xsi:nil="true"/>
    <Delivery_x0020_date_x0020__x002d__x0020_French_x0020_Translator xmlns="de22d9e6-8a98-4823-941d-63c351f7f7e2" xsi:nil="true"/>
    <Audience xmlns="de22d9e6-8a98-4823-941d-63c351f7f7e2" xsi:nil="true"/>
    <Date_x0020_completed_x0020__x002d__x0020_translator xmlns="de22d9e6-8a98-4823-941d-63c351f7f7e2" xsi:nil="true"/>
    <French_x0020_editor_x0020__x0028_proofreading_x0029_ xmlns="de22d9e6-8a98-4823-941d-63c351f7f7e2">
      <UserInfo>
        <DisplayName/>
        <AccountId xsi:nil="true"/>
        <AccountType/>
      </UserInfo>
    </French_x0020_editor_x0020__x0028_proofreading_x0029_>
    <Status_x0020_Translation xmlns="de22d9e6-8a98-4823-941d-63c351f7f7e2" xsi:nil="true"/>
    <CSID xmlns="de22d9e6-8a98-4823-941d-63c351f7f7e2">300</CSID>
    <Division xmlns="de22d9e6-8a98-4823-941d-63c351f7f7e2" xsi:nil="true"/>
    <Date_x0020_completed_x0020__x002d__x0020_French_x0020_editor xmlns="de22d9e6-8a98-4823-941d-63c351f7f7e2" xsi:nil="true"/>
    <Signed_x0020_by xmlns="de22d9e6-8a98-4823-941d-63c351f7f7e2">
      <UserInfo>
        <DisplayName/>
        <AccountId xsi:nil="true"/>
        <AccountType/>
      </UserInfo>
    </Signed_x0020_by>
    <Delivery_x0020_date_x0020__x002d__x0020_English_x0020_comparative_x0020_editor xmlns="de22d9e6-8a98-4823-941d-63c351f7f7e2" xsi:nil="true"/>
    <Reviewers-Approvers xmlns="588dd58b-c235-4de7-be6d-a821336e58b0" xsi:nil="true"/>
    <Proposed_x0020_English_x0020_title xmlns="de22d9e6-8a98-4823-941d-63c351f7f7e2" xsi:nil="true"/>
    <Number_x0020_of_x0020_words_x0020__x002d__x0020_Editing_x0020_EN xmlns="de22d9e6-8a98-4823-941d-63c351f7f7e2" xsi:nil="true"/>
    <Requestor xmlns="de22d9e6-8a98-4823-941d-63c351f7f7e2">
      <UserInfo>
        <DisplayName>Brooks, Ashley-Ann (BAC/LAC)</DisplayName>
        <AccountId>417</AccountId>
        <AccountType/>
      </UserInfo>
    </Requestor>
    <Delivery_x0020_date_x0020__x002d__x0020_English_x0020_editor xmlns="de22d9e6-8a98-4823-941d-63c351f7f7e2" xsi:nil="true"/>
    <Communications_x0020_Advisor xmlns="de22d9e6-8a98-4823-941d-63c351f7f7e2">
      <UserInfo>
        <DisplayName/>
        <AccountId xsi:nil="true"/>
        <AccountType/>
      </UserInfo>
    </Communications_x0020_Advisor>
    <Title_x0020_of_x0020_the_x0020_person_x0020_approving_x0020_this_x0020_article_x0020_French xmlns="de22d9e6-8a98-4823-941d-63c351f7f7e2" xsi:nil="true"/>
    <Status_x0020_French_x0020_comparative_x0020_editor xmlns="de22d9e6-8a98-4823-941d-63c351f7f7e2" xsi:nil="true"/>
    <Global_x0020_Status0 xmlns="de22d9e6-8a98-4823-941d-63c351f7f7e2">Active</Global_x0020_Status0>
    <Send_x0020_to_x0020_client xmlns="de22d9e6-8a98-4823-941d-63c351f7f7e2">false</Send_x0020_to_x0020_client>
    <Delivery_x0020_date_x2014_English_x0020_editor_x0020__x0028_proofreading_x0029_ xmlns="de22d9e6-8a98-4823-941d-63c351f7f7e2" xsi:nil="true"/>
    <Number_x0020_of_x0020_French_x0020_words xmlns="de22d9e6-8a98-4823-941d-63c351f7f7e2" xsi:nil="true"/>
    <Status_x0020_French_x0020_editing xmlns="de22d9e6-8a98-4823-941d-63c351f7f7e2" xsi:nil="true"/>
    <Author0 xmlns="de22d9e6-8a98-4823-941d-63c351f7f7e2">
      <UserInfo>
        <DisplayName>Doucette, Ingrid (BAC/LAC) (elle-la / she-her)</DisplayName>
        <AccountId>3934</AccountId>
        <AccountType/>
      </UserInfo>
    </Author0>
    <Proposed_x0020_French_x0020_title xmlns="de22d9e6-8a98-4823-941d-63c351f7f7e2" xsi:nil="true"/>
    <English_x0020_comparative_x0020_editor xmlns="de22d9e6-8a98-4823-941d-63c351f7f7e2">
      <UserInfo>
        <DisplayName/>
        <AccountId xsi:nil="true"/>
        <AccountType/>
      </UserInfo>
    </English_x0020_comparative_x0020_editor>
    <Members xmlns="de22d9e6-8a98-4823-941d-63c351f7f7e2">
      <UserInfo>
        <DisplayName/>
        <AccountId xsi:nil="true"/>
        <AccountType/>
      </UserInfo>
    </Members>
    <Comparative_x0020_editing_x0020_FR xmlns="de22d9e6-8a98-4823-941d-63c351f7f7e2">false</Comparative_x0020_editing_x0020_FR>
    <Status_x2014_French_x0020_proofreading xmlns="de22d9e6-8a98-4823-941d-63c351f7f7e2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588D069-C286-426F-830C-252BE9DDFA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8dd58b-c235-4de7-be6d-a821336e58b0"/>
    <ds:schemaRef ds:uri="de22d9e6-8a98-4823-941d-63c351f7f7e2"/>
    <ds:schemaRef ds:uri="ac5d1785-27ef-4a5d-a175-25b009aed0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28682B8-5E09-43FD-961D-D86CD547C7EF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926AB544-95FF-45DE-B549-47583C6FC693}">
  <ds:schemaRefs>
    <ds:schemaRef ds:uri="588dd58b-c235-4de7-be6d-a821336e58b0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  <ds:schemaRef ds:uri="de22d9e6-8a98-4823-941d-63c351f7f7e2"/>
    <ds:schemaRef ds:uri="http://purl.org/dc/terms/"/>
    <ds:schemaRef ds:uri="http://schemas.openxmlformats.org/package/2006/metadata/core-properties"/>
    <ds:schemaRef ds:uri="ac5d1785-27ef-4a5d-a175-25b009aed00f"/>
  </ds:schemaRefs>
</ds:datastoreItem>
</file>

<file path=customXml/itemProps4.xml><?xml version="1.0" encoding="utf-8"?>
<ds:datastoreItem xmlns:ds="http://schemas.openxmlformats.org/officeDocument/2006/customXml" ds:itemID="{8982C0F7-DD59-493D-A959-F2D2E847F1C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3870</TotalTime>
  <Words>1211</Words>
  <Application>Microsoft Office PowerPoint</Application>
  <PresentationFormat>Widescreen</PresentationFormat>
  <Paragraphs>228</Paragraphs>
  <Slides>19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Number Cipher</vt:lpstr>
      <vt:lpstr>PowerPoint Presentation</vt:lpstr>
      <vt:lpstr>Reverse Alphabet</vt:lpstr>
      <vt:lpstr>PowerPoint Presentation</vt:lpstr>
      <vt:lpstr>PowerPoint Presentation</vt:lpstr>
    </vt:vector>
  </TitlesOfParts>
  <Company>Toronto Public Library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Choose your own adventure!</dc:title>
  <dc:creator>Daniel Colangelo</dc:creator>
  <cp:lastModifiedBy>Samantha Dizon</cp:lastModifiedBy>
  <cp:revision>178</cp:revision>
  <dcterms:created xsi:type="dcterms:W3CDTF">2021-12-29T19:37:44Z</dcterms:created>
  <dcterms:modified xsi:type="dcterms:W3CDTF">2024-03-27T15:36:37Z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0x010100725C2E71F61C2C40A21E65B1F34B062D</vt:lpwstr>
  </property>
  <property fmtid="{D5CDD505-2E9C-101B-9397-08002B2CF9AE}" pid="3" name="_dlc_DocIdItemGuid">
    <vt:lpwstr>89dff504-4f12-4411-a0db-eccbb8d94845</vt:lpwstr>
  </property>
  <property fmtid="{D5CDD505-2E9C-101B-9397-08002B2CF9AE}" pid="4" name="MSIP_Label_a06f4807-c869-4f8c-8171-a98e99757573_Enabled">
    <vt:lpwstr>true</vt:lpwstr>
  </property>
  <property fmtid="{D5CDD505-2E9C-101B-9397-08002B2CF9AE}" pid="5" name="MSIP_Label_a06f4807-c869-4f8c-8171-a98e99757573_SetDate">
    <vt:lpwstr>2024-03-25T18:39:33Z</vt:lpwstr>
  </property>
  <property fmtid="{D5CDD505-2E9C-101B-9397-08002B2CF9AE}" pid="6" name="MSIP_Label_a06f4807-c869-4f8c-8171-a98e99757573_Method">
    <vt:lpwstr>Standard</vt:lpwstr>
  </property>
  <property fmtid="{D5CDD505-2E9C-101B-9397-08002B2CF9AE}" pid="7" name="MSIP_Label_a06f4807-c869-4f8c-8171-a98e99757573_Name">
    <vt:lpwstr>UNCLASSIFIED</vt:lpwstr>
  </property>
  <property fmtid="{D5CDD505-2E9C-101B-9397-08002B2CF9AE}" pid="8" name="MSIP_Label_a06f4807-c869-4f8c-8171-a98e99757573_SiteId">
    <vt:lpwstr>098ab454-2808-4984-b40d-04d49415677b</vt:lpwstr>
  </property>
  <property fmtid="{D5CDD505-2E9C-101B-9397-08002B2CF9AE}" pid="9" name="MSIP_Label_a06f4807-c869-4f8c-8171-a98e99757573_ActionId">
    <vt:lpwstr>6da35e65-d0de-4ec0-bb03-1d2c0025fedd</vt:lpwstr>
  </property>
  <property fmtid="{D5CDD505-2E9C-101B-9397-08002B2CF9AE}" pid="10" name="MSIP_Label_a06f4807-c869-4f8c-8171-a98e99757573_ContentBits">
    <vt:lpwstr>0</vt:lpwstr>
  </property>
  <property fmtid="{D5CDD505-2E9C-101B-9397-08002B2CF9AE}" pid="11" name="_docset_NoMedatataSyncRequired">
    <vt:lpwstr>False</vt:lpwstr>
  </property>
</Properties>
</file>